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7"/>
  </p:notesMasterIdLst>
  <p:sldIdLst>
    <p:sldId id="352" r:id="rId2"/>
    <p:sldId id="353" r:id="rId3"/>
    <p:sldId id="334" r:id="rId4"/>
    <p:sldId id="257" r:id="rId5"/>
    <p:sldId id="258" r:id="rId6"/>
    <p:sldId id="259" r:id="rId7"/>
    <p:sldId id="260" r:id="rId8"/>
    <p:sldId id="261" r:id="rId9"/>
    <p:sldId id="262" r:id="rId10"/>
    <p:sldId id="263" r:id="rId11"/>
    <p:sldId id="264" r:id="rId12"/>
    <p:sldId id="337" r:id="rId13"/>
    <p:sldId id="336" r:id="rId14"/>
    <p:sldId id="265" r:id="rId15"/>
    <p:sldId id="338" r:id="rId16"/>
    <p:sldId id="267" r:id="rId17"/>
    <p:sldId id="268" r:id="rId18"/>
    <p:sldId id="269" r:id="rId19"/>
    <p:sldId id="270" r:id="rId20"/>
    <p:sldId id="271" r:id="rId21"/>
    <p:sldId id="272" r:id="rId22"/>
    <p:sldId id="273" r:id="rId23"/>
    <p:sldId id="274" r:id="rId24"/>
    <p:sldId id="275" r:id="rId25"/>
    <p:sldId id="276" r:id="rId26"/>
    <p:sldId id="277" r:id="rId27"/>
    <p:sldId id="339" r:id="rId28"/>
    <p:sldId id="341" r:id="rId29"/>
    <p:sldId id="342" r:id="rId30"/>
    <p:sldId id="343" r:id="rId31"/>
    <p:sldId id="281" r:id="rId32"/>
    <p:sldId id="344" r:id="rId33"/>
    <p:sldId id="345" r:id="rId34"/>
    <p:sldId id="284" r:id="rId35"/>
    <p:sldId id="285" r:id="rId36"/>
    <p:sldId id="286" r:id="rId37"/>
    <p:sldId id="287" r:id="rId38"/>
    <p:sldId id="346" r:id="rId39"/>
    <p:sldId id="288" r:id="rId40"/>
    <p:sldId id="289" r:id="rId41"/>
    <p:sldId id="290" r:id="rId42"/>
    <p:sldId id="291" r:id="rId43"/>
    <p:sldId id="292" r:id="rId44"/>
    <p:sldId id="293" r:id="rId45"/>
    <p:sldId id="354" r:id="rId46"/>
    <p:sldId id="347" r:id="rId47"/>
    <p:sldId id="295" r:id="rId48"/>
    <p:sldId id="296" r:id="rId49"/>
    <p:sldId id="298" r:id="rId50"/>
    <p:sldId id="348" r:id="rId51"/>
    <p:sldId id="299" r:id="rId52"/>
    <p:sldId id="349" r:id="rId53"/>
    <p:sldId id="300" r:id="rId54"/>
    <p:sldId id="301" r:id="rId55"/>
    <p:sldId id="302" r:id="rId56"/>
    <p:sldId id="303" r:id="rId57"/>
    <p:sldId id="304" r:id="rId58"/>
    <p:sldId id="305" r:id="rId59"/>
    <p:sldId id="306" r:id="rId60"/>
    <p:sldId id="307" r:id="rId61"/>
    <p:sldId id="350" r:id="rId62"/>
    <p:sldId id="309" r:id="rId63"/>
    <p:sldId id="310" r:id="rId64"/>
    <p:sldId id="311" r:id="rId65"/>
    <p:sldId id="312" r:id="rId66"/>
    <p:sldId id="313" r:id="rId67"/>
    <p:sldId id="314" r:id="rId68"/>
    <p:sldId id="351" r:id="rId69"/>
    <p:sldId id="315" r:id="rId70"/>
    <p:sldId id="316" r:id="rId71"/>
    <p:sldId id="322" r:id="rId72"/>
    <p:sldId id="317" r:id="rId73"/>
    <p:sldId id="318" r:id="rId74"/>
    <p:sldId id="319" r:id="rId75"/>
    <p:sldId id="320" r:id="rId76"/>
    <p:sldId id="321" r:id="rId77"/>
    <p:sldId id="323" r:id="rId78"/>
    <p:sldId id="325" r:id="rId79"/>
    <p:sldId id="326" r:id="rId80"/>
    <p:sldId id="327" r:id="rId81"/>
    <p:sldId id="328" r:id="rId82"/>
    <p:sldId id="329" r:id="rId83"/>
    <p:sldId id="330" r:id="rId84"/>
    <p:sldId id="332" r:id="rId85"/>
    <p:sldId id="333" r:id="rId8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autoAdjust="0"/>
    <p:restoredTop sz="94660"/>
  </p:normalViewPr>
  <p:slideViewPr>
    <p:cSldViewPr snapToGrid="0">
      <p:cViewPr varScale="1">
        <p:scale>
          <a:sx n="61" d="100"/>
          <a:sy n="61" d="100"/>
        </p:scale>
        <p:origin x="78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B21F2F-7F81-4C56-82D8-BF4AD5E9E3D9}" type="datetimeFigureOut">
              <a:rPr lang="en-US" smtClean="0"/>
              <a:t>5/23/2018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232129-C39C-405A-96B3-A93D151D57AD}" type="slidenum">
              <a:rPr lang="en-US" smtClean="0"/>
              <a:t>‹#›</a:t>
            </a:fld>
            <a:endParaRPr lang="en-US"/>
          </a:p>
        </p:txBody>
      </p:sp>
    </p:spTree>
    <p:extLst>
      <p:ext uri="{BB962C8B-B14F-4D97-AF65-F5344CB8AC3E}">
        <p14:creationId xmlns:p14="http://schemas.microsoft.com/office/powerpoint/2010/main" val="1059931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2129-C39C-405A-96B3-A93D151D57AD}" type="slidenum">
              <a:rPr lang="en-US" smtClean="0"/>
              <a:t>4</a:t>
            </a:fld>
            <a:endParaRPr lang="en-US"/>
          </a:p>
        </p:txBody>
      </p:sp>
    </p:spTree>
    <p:extLst>
      <p:ext uri="{BB962C8B-B14F-4D97-AF65-F5344CB8AC3E}">
        <p14:creationId xmlns:p14="http://schemas.microsoft.com/office/powerpoint/2010/main" val="969763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C50183-8EA2-4D1A-9848-AB20192C2957}" type="datetimeFigureOut">
              <a:rPr lang="en-US" smtClean="0"/>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746CBC-624C-43E9-A704-F3AAD5C56FC4}" type="slidenum">
              <a:rPr lang="en-US" smtClean="0"/>
              <a:t>‹#›</a:t>
            </a:fld>
            <a:endParaRPr lang="en-US" dirty="0"/>
          </a:p>
        </p:txBody>
      </p:sp>
    </p:spTree>
    <p:extLst>
      <p:ext uri="{BB962C8B-B14F-4D97-AF65-F5344CB8AC3E}">
        <p14:creationId xmlns:p14="http://schemas.microsoft.com/office/powerpoint/2010/main" val="2960684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C50183-8EA2-4D1A-9848-AB20192C2957}" type="datetimeFigureOut">
              <a:rPr lang="en-US" smtClean="0"/>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746CBC-624C-43E9-A704-F3AAD5C56FC4}" type="slidenum">
              <a:rPr lang="en-US" smtClean="0"/>
              <a:t>‹#›</a:t>
            </a:fld>
            <a:endParaRPr lang="en-US" dirty="0"/>
          </a:p>
        </p:txBody>
      </p:sp>
    </p:spTree>
    <p:extLst>
      <p:ext uri="{BB962C8B-B14F-4D97-AF65-F5344CB8AC3E}">
        <p14:creationId xmlns:p14="http://schemas.microsoft.com/office/powerpoint/2010/main" val="2125414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C50183-8EA2-4D1A-9848-AB20192C2957}" type="datetimeFigureOut">
              <a:rPr lang="en-US" smtClean="0"/>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746CBC-624C-43E9-A704-F3AAD5C56FC4}" type="slidenum">
              <a:rPr lang="en-US" smtClean="0"/>
              <a:t>‹#›</a:t>
            </a:fld>
            <a:endParaRPr lang="en-US" dirty="0"/>
          </a:p>
        </p:txBody>
      </p:sp>
    </p:spTree>
    <p:extLst>
      <p:ext uri="{BB962C8B-B14F-4D97-AF65-F5344CB8AC3E}">
        <p14:creationId xmlns:p14="http://schemas.microsoft.com/office/powerpoint/2010/main" val="3269641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C50183-8EA2-4D1A-9848-AB20192C2957}" type="datetimeFigureOut">
              <a:rPr lang="en-US" smtClean="0"/>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746CBC-624C-43E9-A704-F3AAD5C56FC4}" type="slidenum">
              <a:rPr lang="en-US" smtClean="0"/>
              <a:t>‹#›</a:t>
            </a:fld>
            <a:endParaRPr lang="en-US" dirty="0"/>
          </a:p>
        </p:txBody>
      </p:sp>
    </p:spTree>
    <p:extLst>
      <p:ext uri="{BB962C8B-B14F-4D97-AF65-F5344CB8AC3E}">
        <p14:creationId xmlns:p14="http://schemas.microsoft.com/office/powerpoint/2010/main" val="1684089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8C50183-8EA2-4D1A-9848-AB20192C2957}" type="datetimeFigureOut">
              <a:rPr lang="en-US" smtClean="0"/>
              <a:t>5/23/2018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746CBC-624C-43E9-A704-F3AAD5C56FC4}" type="slidenum">
              <a:rPr lang="en-US" smtClean="0"/>
              <a:t>‹#›</a:t>
            </a:fld>
            <a:endParaRPr lang="en-US" dirty="0"/>
          </a:p>
        </p:txBody>
      </p:sp>
    </p:spTree>
    <p:extLst>
      <p:ext uri="{BB962C8B-B14F-4D97-AF65-F5344CB8AC3E}">
        <p14:creationId xmlns:p14="http://schemas.microsoft.com/office/powerpoint/2010/main" val="3838486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C50183-8EA2-4D1A-9848-AB20192C2957}" type="datetimeFigureOut">
              <a:rPr lang="en-US" smtClean="0"/>
              <a:t>5/23/2018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746CBC-624C-43E9-A704-F3AAD5C56FC4}" type="slidenum">
              <a:rPr lang="en-US" smtClean="0"/>
              <a:t>‹#›</a:t>
            </a:fld>
            <a:endParaRPr lang="en-US" dirty="0"/>
          </a:p>
        </p:txBody>
      </p:sp>
    </p:spTree>
    <p:extLst>
      <p:ext uri="{BB962C8B-B14F-4D97-AF65-F5344CB8AC3E}">
        <p14:creationId xmlns:p14="http://schemas.microsoft.com/office/powerpoint/2010/main" val="1776907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C50183-8EA2-4D1A-9848-AB20192C2957}" type="datetimeFigureOut">
              <a:rPr lang="en-US" smtClean="0"/>
              <a:t>5/23/2018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5746CBC-624C-43E9-A704-F3AAD5C56FC4}" type="slidenum">
              <a:rPr lang="en-US" smtClean="0"/>
              <a:t>‹#›</a:t>
            </a:fld>
            <a:endParaRPr lang="en-US" dirty="0"/>
          </a:p>
        </p:txBody>
      </p:sp>
    </p:spTree>
    <p:extLst>
      <p:ext uri="{BB962C8B-B14F-4D97-AF65-F5344CB8AC3E}">
        <p14:creationId xmlns:p14="http://schemas.microsoft.com/office/powerpoint/2010/main" val="3363914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C50183-8EA2-4D1A-9848-AB20192C2957}" type="datetimeFigureOut">
              <a:rPr lang="en-US" smtClean="0"/>
              <a:t>5/23/2018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5746CBC-624C-43E9-A704-F3AAD5C56FC4}" type="slidenum">
              <a:rPr lang="en-US" smtClean="0"/>
              <a:t>‹#›</a:t>
            </a:fld>
            <a:endParaRPr lang="en-US" dirty="0"/>
          </a:p>
        </p:txBody>
      </p:sp>
    </p:spTree>
    <p:extLst>
      <p:ext uri="{BB962C8B-B14F-4D97-AF65-F5344CB8AC3E}">
        <p14:creationId xmlns:p14="http://schemas.microsoft.com/office/powerpoint/2010/main" val="1606445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C50183-8EA2-4D1A-9848-AB20192C2957}" type="datetimeFigureOut">
              <a:rPr lang="en-US" smtClean="0"/>
              <a:t>5/23/2018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5746CBC-624C-43E9-A704-F3AAD5C56FC4}" type="slidenum">
              <a:rPr lang="en-US" smtClean="0"/>
              <a:t>‹#›</a:t>
            </a:fld>
            <a:endParaRPr lang="en-US" dirty="0"/>
          </a:p>
        </p:txBody>
      </p:sp>
    </p:spTree>
    <p:extLst>
      <p:ext uri="{BB962C8B-B14F-4D97-AF65-F5344CB8AC3E}">
        <p14:creationId xmlns:p14="http://schemas.microsoft.com/office/powerpoint/2010/main" val="2754344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8C50183-8EA2-4D1A-9848-AB20192C2957}" type="datetimeFigureOut">
              <a:rPr lang="en-US" smtClean="0"/>
              <a:t>5/23/2018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746CBC-624C-43E9-A704-F3AAD5C56FC4}" type="slidenum">
              <a:rPr lang="en-US" smtClean="0"/>
              <a:t>‹#›</a:t>
            </a:fld>
            <a:endParaRPr lang="en-US" dirty="0"/>
          </a:p>
        </p:txBody>
      </p:sp>
    </p:spTree>
    <p:extLst>
      <p:ext uri="{BB962C8B-B14F-4D97-AF65-F5344CB8AC3E}">
        <p14:creationId xmlns:p14="http://schemas.microsoft.com/office/powerpoint/2010/main" val="680584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8C50183-8EA2-4D1A-9848-AB20192C2957}" type="datetimeFigureOut">
              <a:rPr lang="en-US" smtClean="0"/>
              <a:t>5/23/2018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746CBC-624C-43E9-A704-F3AAD5C56FC4}" type="slidenum">
              <a:rPr lang="en-US" smtClean="0"/>
              <a:t>‹#›</a:t>
            </a:fld>
            <a:endParaRPr lang="en-US" dirty="0"/>
          </a:p>
        </p:txBody>
      </p:sp>
    </p:spTree>
    <p:extLst>
      <p:ext uri="{BB962C8B-B14F-4D97-AF65-F5344CB8AC3E}">
        <p14:creationId xmlns:p14="http://schemas.microsoft.com/office/powerpoint/2010/main" val="3503562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C50183-8EA2-4D1A-9848-AB20192C2957}" type="datetimeFigureOut">
              <a:rPr lang="en-US" smtClean="0"/>
              <a:t>5/23/2018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746CBC-624C-43E9-A704-F3AAD5C56FC4}" type="slidenum">
              <a:rPr lang="en-US" smtClean="0"/>
              <a:t>‹#›</a:t>
            </a:fld>
            <a:endParaRPr lang="en-US" dirty="0"/>
          </a:p>
        </p:txBody>
      </p:sp>
    </p:spTree>
    <p:extLst>
      <p:ext uri="{BB962C8B-B14F-4D97-AF65-F5344CB8AC3E}">
        <p14:creationId xmlns:p14="http://schemas.microsoft.com/office/powerpoint/2010/main" val="1798175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2289011"/>
            <a:ext cx="13074869" cy="2387600"/>
          </a:xfrm>
        </p:spPr>
        <p:txBody>
          <a:bodyPr>
            <a:normAutofit fontScale="90000"/>
          </a:bodyPr>
          <a:lstStyle/>
          <a:p>
            <a:r>
              <a:rPr lang="en-US" dirty="0" smtClean="0"/>
              <a:t>Mark Twain</a:t>
            </a:r>
            <a:br>
              <a:rPr lang="en-US" dirty="0" smtClean="0"/>
            </a:br>
            <a:r>
              <a:rPr lang="en-US" dirty="0" smtClean="0"/>
              <a:t>Author and Statistician</a:t>
            </a:r>
            <a:br>
              <a:rPr lang="en-US" dirty="0" smtClean="0"/>
            </a:br>
            <a:r>
              <a:rPr lang="en-US" dirty="0" smtClean="0"/>
              <a:t>2018 </a:t>
            </a:r>
            <a:r>
              <a:rPr lang="en-US" dirty="0" err="1" smtClean="0"/>
              <a:t>eCOTS</a:t>
            </a:r>
            <a:r>
              <a:rPr lang="en-US" dirty="0" smtClean="0"/>
              <a:t> Regional Conference</a:t>
            </a:r>
            <a:br>
              <a:rPr lang="en-US" dirty="0" smtClean="0"/>
            </a:br>
            <a:r>
              <a:rPr lang="en-US" dirty="0" smtClean="0"/>
              <a:t>Eastern Kentucky University</a:t>
            </a:r>
            <a:br>
              <a:rPr lang="en-US" dirty="0" smtClean="0"/>
            </a:br>
            <a:r>
              <a:rPr lang="en-US" dirty="0" smtClean="0"/>
              <a:t>May 25, 2018</a:t>
            </a:r>
            <a:br>
              <a:rPr lang="en-US" dirty="0" smtClean="0"/>
            </a:br>
            <a:endParaRPr lang="en-US" dirty="0"/>
          </a:p>
        </p:txBody>
      </p:sp>
      <p:sp>
        <p:nvSpPr>
          <p:cNvPr id="3" name="Subtitle 2"/>
          <p:cNvSpPr>
            <a:spLocks noGrp="1"/>
          </p:cNvSpPr>
          <p:nvPr>
            <p:ph type="subTitle" idx="1"/>
          </p:nvPr>
        </p:nvSpPr>
        <p:spPr>
          <a:xfrm>
            <a:off x="0" y="4400824"/>
            <a:ext cx="12191999" cy="1655762"/>
          </a:xfrm>
        </p:spPr>
        <p:txBody>
          <a:bodyPr>
            <a:normAutofit fontScale="55000" lnSpcReduction="20000"/>
          </a:bodyPr>
          <a:lstStyle/>
          <a:p>
            <a:endParaRPr lang="en-US" dirty="0" smtClean="0"/>
          </a:p>
          <a:p>
            <a:r>
              <a:rPr lang="en-US" sz="5800" dirty="0" smtClean="0"/>
              <a:t>J. Jackson Barnette, PhD</a:t>
            </a:r>
          </a:p>
          <a:p>
            <a:r>
              <a:rPr lang="en-US" sz="5800" dirty="0" smtClean="0"/>
              <a:t>Professor, University of Louisville  School of Public Health</a:t>
            </a:r>
          </a:p>
          <a:p>
            <a:r>
              <a:rPr lang="en-US" sz="5800" dirty="0" smtClean="0"/>
              <a:t>Professor (adjunct), University of Kentucky College of Public Health</a:t>
            </a:r>
            <a:endParaRPr lang="en-US" sz="5800" dirty="0"/>
          </a:p>
        </p:txBody>
      </p:sp>
    </p:spTree>
    <p:extLst>
      <p:ext uri="{BB962C8B-B14F-4D97-AF65-F5344CB8AC3E}">
        <p14:creationId xmlns:p14="http://schemas.microsoft.com/office/powerpoint/2010/main" val="34861531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0103" y="1406657"/>
            <a:ext cx="11316929" cy="5144678"/>
          </a:xfrm>
          <a:prstGeom prst="rect">
            <a:avLst/>
          </a:prstGeom>
        </p:spPr>
        <p:txBody>
          <a:bodyPr wrap="square">
            <a:spAutoFit/>
          </a:bodyPr>
          <a:lstStyle/>
          <a:p>
            <a:pPr marL="71120" marR="118110">
              <a:lnSpc>
                <a:spcPct val="114000"/>
              </a:lnSpc>
              <a:spcBef>
                <a:spcPts val="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Twain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showed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his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command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distribution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theory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Passage</a:t>
            </a:r>
            <a:r>
              <a:rPr lang="en-US" sz="3200" u="sng" spc="-25"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from</a:t>
            </a:r>
            <a:r>
              <a:rPr lang="en-US" sz="3200" u="sng" spc="-35"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a</a:t>
            </a:r>
            <a:r>
              <a:rPr lang="en-US" sz="3200" u="sng" spc="-25"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Lecture.</a:t>
            </a:r>
            <a:r>
              <a:rPr lang="en-US" sz="3200" u="sng" spc="225"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monthly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meeting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Imperial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Institute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took</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place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18th.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With</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but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two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exceptions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seats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Forty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Immortals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were</a:t>
            </a:r>
            <a:r>
              <a:rPr lang="en-US" sz="3200" spc="26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occupied.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lecturer</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evening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distinguished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Professor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Science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Historical</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Forecast.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A part</a:t>
            </a:r>
            <a:r>
              <a:rPr lang="en-US" sz="3200" spc="-3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his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subject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concerned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two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Laws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Reginald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Selkirk,</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commonly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called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Mad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Philosopher,</a:t>
            </a:r>
            <a:r>
              <a:rPr lang="en-US" sz="3200" spc="20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namely,</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"Law</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Intellectual</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Averages"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"Law</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Periodical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Repetition."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After</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consideration,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a:t>
            </a:r>
            <a:r>
              <a:rPr lang="en-US" sz="3200" spc="16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some</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length,</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cognate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matters,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said:</a:t>
            </a:r>
          </a:p>
        </p:txBody>
      </p:sp>
      <p:sp>
        <p:nvSpPr>
          <p:cNvPr id="3" name="Title 2"/>
          <p:cNvSpPr>
            <a:spLocks noGrp="1"/>
          </p:cNvSpPr>
          <p:nvPr>
            <p:ph type="title"/>
          </p:nvPr>
        </p:nvSpPr>
        <p:spPr/>
        <p:txBody>
          <a:bodyPr/>
          <a:lstStyle/>
          <a:p>
            <a:pPr algn="ctr"/>
            <a:r>
              <a:rPr lang="en-US" b="1" dirty="0" smtClean="0"/>
              <a:t>Distribution Theory</a:t>
            </a:r>
            <a:endParaRPr lang="en-US" b="1" dirty="0"/>
          </a:p>
        </p:txBody>
      </p:sp>
    </p:spTree>
    <p:extLst>
      <p:ext uri="{BB962C8B-B14F-4D97-AF65-F5344CB8AC3E}">
        <p14:creationId xmlns:p14="http://schemas.microsoft.com/office/powerpoint/2010/main" val="15337726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199" y="1296560"/>
            <a:ext cx="9547123" cy="3490186"/>
          </a:xfrm>
          <a:prstGeom prst="rect">
            <a:avLst/>
          </a:prstGeom>
        </p:spPr>
        <p:txBody>
          <a:bodyPr wrap="square">
            <a:spAutoFit/>
          </a:bodyPr>
          <a:lstStyle/>
          <a:p>
            <a:pPr marL="70485" marR="118110">
              <a:lnSpc>
                <a:spcPct val="115000"/>
              </a:lnSpc>
              <a:spcBef>
                <a:spcPts val="5"/>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regard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these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Laws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established.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terms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Law</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Periodical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Repetition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nothing</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whatever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can</a:t>
            </a:r>
            <a:r>
              <a:rPr lang="en-US" sz="3200" spc="1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happen</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single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time</a:t>
            </a:r>
            <a:r>
              <a:rPr lang="en-US" sz="3200" spc="-6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only;</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everything</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happens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again,</a:t>
            </a:r>
            <a:r>
              <a:rPr lang="en-US" sz="3200" spc="-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yet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again,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still</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again—monotonously.</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Nature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has</a:t>
            </a:r>
            <a:r>
              <a:rPr lang="en-US" sz="3200" spc="2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originality—I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mean,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large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ability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matter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inventing</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new</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things,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new</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ideas,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new</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stage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effects.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30855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8760" y="490315"/>
            <a:ext cx="11169445" cy="6321731"/>
          </a:xfrm>
          <a:prstGeom prst="rect">
            <a:avLst/>
          </a:prstGeom>
        </p:spPr>
        <p:txBody>
          <a:bodyPr wrap="square">
            <a:spAutoFit/>
          </a:bodyPr>
          <a:lstStyle/>
          <a:p>
            <a:pPr marL="70485" marR="118110">
              <a:lnSpc>
                <a:spcPct val="115000"/>
              </a:lnSpc>
              <a:spcBef>
                <a:spcPts val="5"/>
              </a:spcBef>
              <a:spcAft>
                <a:spcPts val="0"/>
              </a:spcAft>
            </a:pP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She</a:t>
            </a:r>
            <a:r>
              <a:rPr lang="en-US" sz="3200" spc="265"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superb</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amazing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infinitely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varied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equipment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old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but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never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adds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them.</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repeats—</a:t>
            </a:r>
            <a:r>
              <a:rPr lang="en-US" sz="3200" spc="19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repeats—repeats—repeats.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Examine</a:t>
            </a:r>
            <a:r>
              <a:rPr lang="en-US" sz="3200" spc="-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your</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memory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your</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experience;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you</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will</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find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true.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When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puts</a:t>
            </a:r>
            <a:r>
              <a:rPr lang="en-US" sz="3200" spc="2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together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man,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satisfied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with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him,</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loyal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him,</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stands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him</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through</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thick</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forever-</a:t>
            </a:r>
            <a:r>
              <a:rPr lang="en-US" sz="3200" spc="15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more,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repeats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him</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billions</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billions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examples;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physically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mentally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average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remains</a:t>
            </a:r>
            <a:r>
              <a:rPr lang="en-US" sz="3200" spc="1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exactly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same,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doesn't</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vary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hair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between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first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batch,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middle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batch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last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batch.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you</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ask,</a:t>
            </a:r>
            <a:r>
              <a:rPr lang="en-US" sz="3200" spc="10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'But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really—do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you</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think</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all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men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are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alike?'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reply,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a:t>
            </a:r>
            <a:r>
              <a:rPr lang="en-US" sz="3200" u="sng" spc="-20"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said</a:t>
            </a:r>
            <a:r>
              <a:rPr lang="en-US" sz="3200" u="sng" spc="-35"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the</a:t>
            </a:r>
            <a:r>
              <a:rPr lang="en-US" sz="3200" u="sng" spc="-20"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average</a:t>
            </a:r>
            <a:r>
              <a:rPr lang="en-US" sz="3200" u="sng" spc="-25"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does</a:t>
            </a:r>
            <a:r>
              <a:rPr lang="en-US" sz="3200" u="sng" spc="-20"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not</a:t>
            </a:r>
            <a:r>
              <a:rPr lang="en-US" sz="3200" u="sng" spc="-25"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vary</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041478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9433" y="1170039"/>
            <a:ext cx="10874478" cy="4500719"/>
          </a:xfrm>
          <a:prstGeom prst="rect">
            <a:avLst/>
          </a:prstGeom>
        </p:spPr>
        <p:txBody>
          <a:bodyPr wrap="square">
            <a:spAutoFit/>
          </a:bodyPr>
          <a:lstStyle/>
          <a:p>
            <a:pPr marL="71120" marR="0">
              <a:spcBef>
                <a:spcPts val="5"/>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"’But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you</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will</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have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admit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some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individuals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far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overtop</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average—intellectually,</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least.'</a:t>
            </a:r>
          </a:p>
          <a:p>
            <a:pPr marL="70485" marR="135890">
              <a:lnSpc>
                <a:spcPct val="115000"/>
              </a:lnSpc>
              <a:spcBef>
                <a:spcPts val="19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"Yes,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answer,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Nature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repeats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those.</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There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nothing</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doesn't</a:t>
            </a:r>
            <a:r>
              <a:rPr lang="en-US" sz="3200" spc="18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repeat.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may</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use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figure,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has</a:t>
            </a:r>
            <a:r>
              <a:rPr lang="en-US" sz="3200" spc="1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established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general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intellectual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level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race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say,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six</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feet.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Take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billion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men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them</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1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mass,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their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head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tops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will</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make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floor—a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floor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level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as</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table.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floor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represents</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intellectual</a:t>
            </a:r>
            <a:r>
              <a:rPr lang="en-US" sz="3200" spc="1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altitude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masses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never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changes</a:t>
            </a: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80051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57084"/>
            <a:ext cx="11316929" cy="5509200"/>
          </a:xfrm>
          <a:prstGeom prst="rect">
            <a:avLst/>
          </a:prstGeom>
        </p:spPr>
        <p:txBody>
          <a:bodyPr wrap="square">
            <a:spAutoFit/>
          </a:bodyPr>
          <a:lstStyle/>
          <a:p>
            <a:pPr marL="71120" marR="0">
              <a:spcBef>
                <a:spcPts val="5"/>
              </a:spcBef>
              <a:spcAft>
                <a:spcPts val="0"/>
              </a:spcAft>
            </a:pP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"Here</a:t>
            </a:r>
            <a:r>
              <a:rPr lang="en-US" sz="3200" spc="-2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there,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miles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apart,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head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will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project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above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matter</a:t>
            </a:r>
            <a:r>
              <a:rPr lang="en-US" sz="3200" spc="10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intellectual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inch,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speak—men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mark</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science,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law,</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commerce,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etc.;</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spread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five</a:t>
            </a:r>
            <a:r>
              <a:rPr lang="en-US" sz="3200" spc="2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thousand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miles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you</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will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find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three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heads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project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still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inch</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higher,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men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national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fame—and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is</a:t>
            </a:r>
            <a:r>
              <a:rPr lang="en-US" sz="3200" spc="1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higher</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those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two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inches,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maybe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three—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man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(temporarily)</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world-wide</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renown;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finally,</a:t>
            </a:r>
            <a:r>
              <a:rPr lang="en-US" sz="3200" spc="25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somewhere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around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circumference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globe,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you</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will</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find,</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once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five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centuries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waiting,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majestic</a:t>
            </a:r>
            <a:r>
              <a:rPr lang="en-US" sz="3200" spc="14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head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which</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overtops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highest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all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others—an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author,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teacher,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artist,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martyr,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conqueror,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whose</a:t>
            </a:r>
            <a:r>
              <a:rPr lang="en-US" sz="3200" spc="2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fame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towers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stars,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whose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fame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will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never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perish,</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never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fade,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while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time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shall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last;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84645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1882" y="884903"/>
            <a:ext cx="9674944" cy="5016758"/>
          </a:xfrm>
          <a:prstGeom prst="rect">
            <a:avLst/>
          </a:prstGeom>
        </p:spPr>
        <p:txBody>
          <a:bodyPr wrap="square">
            <a:spAutoFit/>
          </a:bodyPr>
          <a:lstStyle/>
          <a:p>
            <a:pPr marL="71120" marR="0">
              <a:spcBef>
                <a:spcPts val="5"/>
              </a:spcBef>
              <a:spcAft>
                <a:spcPts val="0"/>
              </a:spcAft>
            </a:pPr>
            <a:r>
              <a:rPr lang="en-US" spc="-2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some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colossus</a:t>
            </a:r>
            <a:r>
              <a:rPr lang="en-US" sz="3200" spc="14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supreme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above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all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human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herd,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some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unmated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err="1">
                <a:latin typeface="Times New Roman" panose="02020603050405020304" pitchFamily="18" charset="0"/>
                <a:ea typeface="Times New Roman" panose="02020603050405020304" pitchFamily="18" charset="0"/>
                <a:cs typeface="Times New Roman" panose="02020603050405020304" pitchFamily="18" charset="0"/>
              </a:rPr>
              <a:t>unmatable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prodigy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like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him</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who,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magic</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forces</a:t>
            </a:r>
            <a:r>
              <a:rPr lang="en-US" sz="3200" spc="28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born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him,</a:t>
            </a:r>
            <a:r>
              <a:rPr lang="en-US" sz="3200" spc="-5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turned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his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shoe-hammer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scepter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universal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dominion.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Now</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view</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you</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have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16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ordinary</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man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all</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nations;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you</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have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here-and-there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man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larger-brained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becomes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smtClean="0">
                <a:latin typeface="Times New Roman" panose="02020603050405020304" pitchFamily="18" charset="0"/>
                <a:ea typeface="Times New Roman" panose="02020603050405020304" pitchFamily="18" charset="0"/>
                <a:cs typeface="Times New Roman" panose="02020603050405020304" pitchFamily="18" charset="0"/>
              </a:rPr>
              <a:t>distinguished; </a:t>
            </a: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you</a:t>
            </a:r>
            <a:r>
              <a:rPr lang="en-US" sz="3200" spc="-3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have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still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rarer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man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still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wider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more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lasting</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distinction;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final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head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rising</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solitary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out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3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stretch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ages,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you</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have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limit</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Nature's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output.</a:t>
            </a:r>
          </a:p>
        </p:txBody>
      </p:sp>
    </p:spTree>
    <p:extLst>
      <p:ext uri="{BB962C8B-B14F-4D97-AF65-F5344CB8AC3E}">
        <p14:creationId xmlns:p14="http://schemas.microsoft.com/office/powerpoint/2010/main" val="42486883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8762" y="1479375"/>
            <a:ext cx="10756490" cy="4622804"/>
          </a:xfrm>
          <a:prstGeom prst="rect">
            <a:avLst/>
          </a:prstGeom>
        </p:spPr>
        <p:txBody>
          <a:bodyPr wrap="square">
            <a:spAutoFit/>
          </a:bodyPr>
          <a:lstStyle/>
          <a:p>
            <a:pPr marL="71120" marR="118110">
              <a:lnSpc>
                <a:spcPct val="115000"/>
              </a:lnSpc>
              <a:spcBef>
                <a:spcPts val="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"Will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change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this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program?</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while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time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lasts.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Will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repeat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forever?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Yes.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Forever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ever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will</a:t>
            </a:r>
            <a:r>
              <a:rPr lang="en-US" sz="3200" spc="14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those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grades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over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over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again,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always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same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proportions,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always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with</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regularity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3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machine.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each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million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people,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just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so</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many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inch-superiorities;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each</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billion,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just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so</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many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two-inch</a:t>
            </a:r>
            <a:r>
              <a:rPr lang="en-US" sz="3200" spc="3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superiorities—and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always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recurrent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solitary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star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once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age,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never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oftener,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never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two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them</a:t>
            </a:r>
            <a:r>
              <a:rPr lang="en-US" sz="3200" spc="1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time.</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37387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7587" y="679045"/>
            <a:ext cx="10599174" cy="5755422"/>
          </a:xfrm>
          <a:prstGeom prst="rect">
            <a:avLst/>
          </a:prstGeom>
        </p:spPr>
        <p:txBody>
          <a:bodyPr wrap="square">
            <a:spAutoFit/>
          </a:bodyPr>
          <a:lstStyle/>
          <a:p>
            <a:pPr marL="71120" marR="66040">
              <a:lnSpc>
                <a:spcPct val="115000"/>
              </a:lnSpc>
              <a:spcBef>
                <a:spcPts val="1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"Nature,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when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pleased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with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idea,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never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tires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applying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makes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plains;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she</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makes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hills;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makes</a:t>
            </a:r>
            <a:r>
              <a:rPr lang="en-US" sz="3200" spc="1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mountains;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raises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conspicuous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peak</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wide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intervals;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loftier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rarer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continents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apart;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finally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1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supreme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six</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miles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high.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uses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this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grading</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process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horses;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turns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out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myriads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them</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are</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all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17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common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dull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gait;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with</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here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there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faster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enormous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intervals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conspicuously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faster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6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once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half-century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celebrity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does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mile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two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minutes.</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will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repeat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horse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every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fifty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years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5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time.</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81934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955" y="602344"/>
            <a:ext cx="10766323" cy="5189113"/>
          </a:xfrm>
          <a:prstGeom prst="rect">
            <a:avLst/>
          </a:prstGeom>
        </p:spPr>
        <p:txBody>
          <a:bodyPr wrap="square">
            <a:spAutoFit/>
          </a:bodyPr>
          <a:lstStyle/>
          <a:p>
            <a:pPr marL="70485" marR="162560">
              <a:lnSpc>
                <a:spcPct val="115000"/>
              </a:lnSpc>
              <a:spcBef>
                <a:spcPts val="5"/>
              </a:spcBef>
              <a:spcAft>
                <a:spcPts val="0"/>
              </a:spcAft>
            </a:pP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2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Law</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Periodical</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Repetition,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everything</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which</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happened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once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must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happen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again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again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15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again—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capriciously,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but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regular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periods,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each</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thing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own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period,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another's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each</a:t>
            </a:r>
            <a:r>
              <a:rPr lang="en-US" sz="3200" spc="16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obeying</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own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law.</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eclipse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sun,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occultation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Venus,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arrival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departure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comets,</a:t>
            </a:r>
            <a:r>
              <a:rPr lang="en-US" sz="3200" spc="29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annual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shower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stars—-all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these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things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hint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us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same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Nature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which</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delights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periodical</a:t>
            </a:r>
            <a:r>
              <a:rPr lang="en-US" sz="3200" spc="1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repetition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skies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Nature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which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orders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affairs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earth.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Let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us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underrate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value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p>
        </p:txBody>
      </p:sp>
      <p:sp>
        <p:nvSpPr>
          <p:cNvPr id="3" name="Rectangle 2"/>
          <p:cNvSpPr/>
          <p:nvPr/>
        </p:nvSpPr>
        <p:spPr>
          <a:xfrm>
            <a:off x="412954" y="5566581"/>
            <a:ext cx="10392697" cy="619144"/>
          </a:xfrm>
          <a:prstGeom prst="rect">
            <a:avLst/>
          </a:prstGeom>
        </p:spPr>
        <p:txBody>
          <a:bodyPr wrap="square">
            <a:spAutoFit/>
          </a:bodyPr>
          <a:lstStyle/>
          <a:p>
            <a:pPr marL="71120" marR="69215">
              <a:lnSpc>
                <a:spcPct val="114000"/>
              </a:lnSpc>
              <a:spcBef>
                <a:spcPts val="265"/>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hint.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Twain,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Mark</a:t>
            </a:r>
            <a:r>
              <a:rPr lang="en-US" sz="3200" b="1"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n-US" sz="3200" b="1" spc="-3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200" b="1" u="sng" spc="-5"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Letters</a:t>
            </a:r>
            <a:r>
              <a:rPr lang="en-US" sz="3200" b="1" u="sng" spc="-25"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u="sng"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From</a:t>
            </a:r>
            <a:r>
              <a:rPr lang="en-US" sz="3200" b="1" u="sng" spc="-40"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u="sng"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The</a:t>
            </a:r>
            <a:r>
              <a:rPr lang="en-US" sz="3200" b="1" u="sng" spc="-30"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u="sng"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Earth</a:t>
            </a:r>
            <a:r>
              <a:rPr lang="en-US" sz="3200" b="1" u="sng" spc="-25"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a:t>
            </a:r>
            <a:r>
              <a:rPr lang="en-US" sz="3200" b="1"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399522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8206" y="1151951"/>
            <a:ext cx="11970775" cy="5144678"/>
          </a:xfrm>
          <a:prstGeom prst="rect">
            <a:avLst/>
          </a:prstGeom>
        </p:spPr>
        <p:txBody>
          <a:bodyPr wrap="square">
            <a:spAutoFit/>
          </a:bodyPr>
          <a:lstStyle/>
          <a:p>
            <a:pPr marL="71120" marR="412750">
              <a:lnSpc>
                <a:spcPct val="114000"/>
              </a:lnSpc>
              <a:spcBef>
                <a:spcPts val="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Twain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sense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statistical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inference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evidenced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his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short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story: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The</a:t>
            </a:r>
            <a:r>
              <a:rPr lang="en-US" sz="3200" u="sng" spc="-25"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Danger</a:t>
            </a:r>
            <a:r>
              <a:rPr lang="en-US" sz="3200" u="sng" spc="-20"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of</a:t>
            </a:r>
            <a:r>
              <a:rPr lang="en-US" sz="3200" u="sng" spc="-25"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spc="-5"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Lying</a:t>
            </a:r>
            <a:r>
              <a:rPr lang="en-US" sz="3200" u="sng" spc="-30"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a:t>
            </a:r>
            <a:r>
              <a:rPr lang="en-US" sz="3200" u="sng" spc="-25"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B</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ed.</a:t>
            </a:r>
            <a:r>
              <a:rPr lang="en-US" sz="3200" spc="165"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spc="165"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71120" marR="412750">
              <a:lnSpc>
                <a:spcPct val="114000"/>
              </a:lnSpc>
              <a:spcBef>
                <a:spcPts val="0"/>
              </a:spcBef>
              <a:spcAft>
                <a:spcPts val="0"/>
              </a:spcAft>
            </a:pP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man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ticket-office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said: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"Have</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accident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insurance</a:t>
            </a:r>
            <a:r>
              <a:rPr lang="en-US" sz="3200" spc="-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ticket,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also</a:t>
            </a: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said,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after</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studying</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matter</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over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little.</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believe</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am</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going</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traveling</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rail</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all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day</a:t>
            </a:r>
            <a:r>
              <a:rPr lang="en-US" sz="3200" spc="1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today.</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However,</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tomorrow</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don't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travel.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Give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for</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tomorrow."</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71120" marR="412750">
              <a:lnSpc>
                <a:spcPct val="114000"/>
              </a:lnSpc>
              <a:spcBef>
                <a:spcPts val="1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man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looked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puzzled.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said: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But</a:t>
            </a:r>
            <a:r>
              <a:rPr lang="en-US" sz="3200" spc="-2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for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accident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insurance,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you</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are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going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travel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rail--"</a:t>
            </a:r>
            <a:r>
              <a:rPr lang="en-US" sz="3200" spc="14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am</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going</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travel</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rail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err="1">
                <a:latin typeface="Times New Roman" panose="02020603050405020304" pitchFamily="18" charset="0"/>
                <a:ea typeface="Times New Roman" panose="02020603050405020304" pitchFamily="18" charset="0"/>
                <a:cs typeface="Times New Roman" panose="02020603050405020304" pitchFamily="18" charset="0"/>
              </a:rPr>
              <a:t>sha'n't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need</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Lying</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home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bed</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thing</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15"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am</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afraid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p>
        </p:txBody>
      </p:sp>
      <p:sp>
        <p:nvSpPr>
          <p:cNvPr id="3" name="Title 2"/>
          <p:cNvSpPr>
            <a:spLocks noGrp="1"/>
          </p:cNvSpPr>
          <p:nvPr>
            <p:ph type="title"/>
          </p:nvPr>
        </p:nvSpPr>
        <p:spPr>
          <a:xfrm>
            <a:off x="946355" y="5785"/>
            <a:ext cx="10515600" cy="1325563"/>
          </a:xfrm>
        </p:spPr>
        <p:txBody>
          <a:bodyPr/>
          <a:lstStyle/>
          <a:p>
            <a:pPr algn="ctr"/>
            <a:r>
              <a:rPr lang="en-US" b="1" dirty="0" smtClean="0"/>
              <a:t>Inference</a:t>
            </a:r>
            <a:endParaRPr lang="en-US" b="1" dirty="0"/>
          </a:p>
        </p:txBody>
      </p:sp>
    </p:spTree>
    <p:extLst>
      <p:ext uri="{BB962C8B-B14F-4D97-AF65-F5344CB8AC3E}">
        <p14:creationId xmlns:p14="http://schemas.microsoft.com/office/powerpoint/2010/main" val="931328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Twain’s Works to Introduce Statistics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Times New Roman" panose="02020603050405020304" pitchFamily="18" charset="0"/>
                <a:cs typeface="Times New Roman" panose="02020603050405020304" pitchFamily="18" charset="0"/>
              </a:rPr>
              <a:t>When I was finishing my PhD in the late 60’s at Ohio State, I picked up a copy of Twain’s  </a:t>
            </a:r>
            <a:r>
              <a:rPr lang="en-US" i="1" dirty="0" smtClean="0">
                <a:latin typeface="Times New Roman" panose="02020603050405020304" pitchFamily="18" charset="0"/>
                <a:cs typeface="Times New Roman" panose="02020603050405020304" pitchFamily="18" charset="0"/>
              </a:rPr>
              <a:t>Letters from the Earth, </a:t>
            </a:r>
            <a:r>
              <a:rPr lang="en-US" dirty="0" smtClean="0">
                <a:latin typeface="Times New Roman" panose="02020603050405020304" pitchFamily="18" charset="0"/>
                <a:cs typeface="Times New Roman" panose="02020603050405020304" pitchFamily="18" charset="0"/>
              </a:rPr>
              <a:t>a work that Twain’s family prevented being published </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until 1945 due to the content they felt to be somewhat controversial and offensive.</a:t>
            </a:r>
          </a:p>
          <a:p>
            <a:pPr marL="0" indent="0">
              <a:buNone/>
            </a:pPr>
            <a:r>
              <a:rPr lang="en-US" dirty="0" smtClean="0">
                <a:latin typeface="Times New Roman" panose="02020603050405020304" pitchFamily="18" charset="0"/>
                <a:cs typeface="Times New Roman" panose="02020603050405020304" pitchFamily="18" charset="0"/>
              </a:rPr>
              <a:t>I found in this many examples of research and statistical methods</a:t>
            </a:r>
          </a:p>
          <a:p>
            <a:pPr marL="0" indent="0">
              <a:buNone/>
            </a:pPr>
            <a:r>
              <a:rPr lang="en-US" dirty="0" smtClean="0">
                <a:latin typeface="Times New Roman" panose="02020603050405020304" pitchFamily="18" charset="0"/>
                <a:cs typeface="Times New Roman" panose="02020603050405020304" pitchFamily="18" charset="0"/>
              </a:rPr>
              <a:t>As I looked more into Twain’s works I found several other examples</a:t>
            </a:r>
          </a:p>
          <a:p>
            <a:pPr marL="0" indent="0">
              <a:buNone/>
            </a:pPr>
            <a:r>
              <a:rPr lang="en-US" dirty="0" smtClean="0">
                <a:latin typeface="Times New Roman" panose="02020603050405020304" pitchFamily="18" charset="0"/>
                <a:cs typeface="Times New Roman" panose="02020603050405020304" pitchFamily="18" charset="0"/>
              </a:rPr>
              <a:t>I used these when I  taught introductory statistics as readings at the beginning of lectures on several statistical concepts</a:t>
            </a:r>
          </a:p>
          <a:p>
            <a:pPr marL="0" indent="0">
              <a:buNone/>
            </a:pPr>
            <a:r>
              <a:rPr lang="en-US" dirty="0" smtClean="0">
                <a:latin typeface="Times New Roman" panose="02020603050405020304" pitchFamily="18" charset="0"/>
                <a:cs typeface="Times New Roman" panose="02020603050405020304" pitchFamily="18" charset="0"/>
              </a:rPr>
              <a:t>I will present some examples of these as time permits or if I since there is some boredom sets in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89362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9936" y="1381052"/>
            <a:ext cx="11090787" cy="4622804"/>
          </a:xfrm>
          <a:prstGeom prst="rect">
            <a:avLst/>
          </a:prstGeom>
        </p:spPr>
        <p:txBody>
          <a:bodyPr wrap="square">
            <a:spAutoFit/>
          </a:bodyPr>
          <a:lstStyle/>
          <a:p>
            <a:pPr marL="70485" marR="108585">
              <a:lnSpc>
                <a:spcPct val="115000"/>
              </a:lnSpc>
              <a:spcBef>
                <a:spcPts val="265"/>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been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looking</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this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matter.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Last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year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traveled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twenty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thousand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miles,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almost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entirely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rail;</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year</a:t>
            </a:r>
            <a:r>
              <a:rPr lang="en-US" sz="3200" spc="29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before,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traveled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over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twenty-five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thousand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miles,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half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sea</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half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rail;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year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before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traveled</a:t>
            </a:r>
            <a:r>
              <a:rPr lang="en-US" sz="3200" spc="1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neighborhood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ten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thousand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miles,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exclusively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rail.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suppose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put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all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little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odd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journeys</a:t>
            </a:r>
            <a:r>
              <a:rPr lang="en-US" sz="3200" spc="3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here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there,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may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say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have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traveled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sixty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thousand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miles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during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three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years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have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mentioned. </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5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NEVER</a:t>
            </a:r>
            <a:r>
              <a:rPr lang="en-US" sz="3200" spc="-5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AN</a:t>
            </a:r>
            <a:r>
              <a:rPr lang="en-US" sz="3200" spc="-5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ACCIDENT.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4154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4749" y="914867"/>
            <a:ext cx="9891251" cy="5189113"/>
          </a:xfrm>
          <a:prstGeom prst="rect">
            <a:avLst/>
          </a:prstGeom>
        </p:spPr>
        <p:txBody>
          <a:bodyPr wrap="square">
            <a:spAutoFit/>
          </a:bodyPr>
          <a:lstStyle/>
          <a:p>
            <a:pPr marL="70485" marR="135890">
              <a:lnSpc>
                <a:spcPct val="115000"/>
              </a:lnSpc>
              <a:spcBef>
                <a:spcPts val="5"/>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For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good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while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said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myself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every</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morning:</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"Now</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have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escaped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thus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far,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chances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are</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just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much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increased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shall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catch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this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time.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will</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shrewd,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buy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accident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ticket."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dead</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moral</a:t>
            </a:r>
            <a:r>
              <a:rPr lang="en-US" sz="3200" spc="16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certainty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drew</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blank,</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went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night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without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joint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started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or</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bone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splintered.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got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tired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16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sort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daily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bother,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fell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buying</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accident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tickets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were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good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for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month.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said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myself,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man</a:t>
            </a:r>
            <a:r>
              <a:rPr lang="en-US" sz="3200" spc="10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CAN'T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buy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thirty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blanks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bundle."</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77717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1445" y="1121921"/>
            <a:ext cx="11307097" cy="5016758"/>
          </a:xfrm>
          <a:prstGeom prst="rect">
            <a:avLst/>
          </a:prstGeom>
        </p:spPr>
        <p:txBody>
          <a:bodyPr wrap="square">
            <a:spAutoFit/>
          </a:bodyPr>
          <a:lstStyle/>
          <a:p>
            <a:r>
              <a:rPr lang="en-US" sz="3200" dirty="0">
                <a:latin typeface="Times New Roman" panose="02020603050405020304" pitchFamily="18" charset="0"/>
                <a:ea typeface="Calibri" panose="020F0502020204030204" pitchFamily="34" charset="0"/>
                <a:cs typeface="Times New Roman" panose="02020603050405020304" pitchFamily="18" charset="0"/>
              </a:rPr>
              <a:t>But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mistaken.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There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never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prize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lot.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could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read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railway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accidents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every</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day--the</a:t>
            </a:r>
            <a:r>
              <a:rPr lang="en-US" sz="3200" spc="14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newspaper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atmosphere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foggy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with</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them;</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but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somehow</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never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came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found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spent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good</a:t>
            </a:r>
            <a:r>
              <a:rPr lang="en-US" sz="3200" spc="2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deal</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money</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accident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business,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nothing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show</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for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suspicions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were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aroused,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began</a:t>
            </a:r>
            <a:r>
              <a:rPr lang="en-US" sz="3200" spc="14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hunt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around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for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somebody</a:t>
            </a:r>
            <a:r>
              <a:rPr lang="en-US" sz="3200" spc="-1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won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this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lottery.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found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plenty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people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who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invested,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but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not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a:t>
            </a:r>
            <a:r>
              <a:rPr lang="en-US" sz="3200" spc="34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individual</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ever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accident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made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cent.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stopped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buying</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accident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tickets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went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ciphering.</a:t>
            </a:r>
            <a:r>
              <a:rPr lang="en-US" sz="3200" spc="1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result</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astounding.</a:t>
            </a:r>
            <a:r>
              <a:rPr lang="en-US" sz="3200" spc="-4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PERIL</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LAY</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NOT</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TRAVELING,</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BUT</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STAYING</a:t>
            </a:r>
            <a:r>
              <a:rPr lang="en-US" sz="3200" spc="-3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AT</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HOME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43201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136" y="512682"/>
            <a:ext cx="11769213" cy="5755422"/>
          </a:xfrm>
          <a:prstGeom prst="rect">
            <a:avLst/>
          </a:prstGeom>
        </p:spPr>
        <p:txBody>
          <a:bodyPr wrap="square">
            <a:spAutoFit/>
          </a:bodyPr>
          <a:lstStyle/>
          <a:p>
            <a:pPr marL="70485" marR="118110">
              <a:lnSpc>
                <a:spcPct val="115000"/>
              </a:lnSpc>
              <a:spcBef>
                <a:spcPts val="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hunted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up</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statistics,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amazed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find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after</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all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glaring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newspaper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headlines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concerning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railroad</a:t>
            </a:r>
            <a:r>
              <a:rPr lang="en-US" sz="3200" spc="15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disasters,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less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THREE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HUNDRED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people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really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lost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their</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lives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those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disasters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preceding</a:t>
            </a:r>
            <a:r>
              <a:rPr lang="en-US" sz="3200" spc="1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twelve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months.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Erie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road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set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down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most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murderous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list.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killed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forty-six</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twenty-</a:t>
            </a:r>
            <a:r>
              <a:rPr lang="en-US" sz="3200" spc="28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six,</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exactly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remember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which,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but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know</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number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double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other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road.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But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fact</a:t>
            </a:r>
            <a:r>
              <a:rPr lang="en-US" sz="3200" spc="2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straightway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suggested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itself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Erie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immensely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long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road,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did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more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business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other</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line</a:t>
            </a:r>
            <a:r>
              <a:rPr lang="en-US" sz="3200" spc="1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country;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double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number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killed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ceased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matter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for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surprise.</a:t>
            </a:r>
          </a:p>
        </p:txBody>
      </p:sp>
    </p:spTree>
    <p:extLst>
      <p:ext uri="{BB962C8B-B14F-4D97-AF65-F5344CB8AC3E}">
        <p14:creationId xmlns:p14="http://schemas.microsoft.com/office/powerpoint/2010/main" val="3802927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10219"/>
            <a:ext cx="10530348" cy="5755422"/>
          </a:xfrm>
          <a:prstGeom prst="rect">
            <a:avLst/>
          </a:prstGeom>
        </p:spPr>
        <p:txBody>
          <a:bodyPr wrap="square">
            <a:spAutoFit/>
          </a:bodyPr>
          <a:lstStyle/>
          <a:p>
            <a:pPr marL="70485" marR="175260">
              <a:lnSpc>
                <a:spcPct val="115000"/>
              </a:lnSpc>
              <a:spcBef>
                <a:spcPts val="1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further</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figuring,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appeared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between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New</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York</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Rochester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Erie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ran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eight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passenger-trains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each</a:t>
            </a:r>
            <a:r>
              <a:rPr lang="en-US" sz="3200" spc="27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every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day--16</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altogether;</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carried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daily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average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6,000</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persons.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about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million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six</a:t>
            </a:r>
            <a:r>
              <a:rPr lang="en-US" sz="3200" spc="2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months--the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population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New</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York</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City.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Well,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Erie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kills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from</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13</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23</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persons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million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six</a:t>
            </a:r>
            <a:r>
              <a:rPr lang="en-US" sz="3200" spc="2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months;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same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time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13,000</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New</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York's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million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die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their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beds!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flesh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crept,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my</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hair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stood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on</a:t>
            </a:r>
            <a:r>
              <a:rPr lang="en-US" sz="3200" spc="2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"This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appalling!"</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said.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danger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isn't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traveling</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rail,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but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trusting</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those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deadly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beds.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will</a:t>
            </a:r>
            <a:r>
              <a:rPr lang="en-US" sz="3200" spc="2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never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sleep</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again."</a:t>
            </a:r>
          </a:p>
        </p:txBody>
      </p:sp>
    </p:spTree>
    <p:extLst>
      <p:ext uri="{BB962C8B-B14F-4D97-AF65-F5344CB8AC3E}">
        <p14:creationId xmlns:p14="http://schemas.microsoft.com/office/powerpoint/2010/main" val="27498728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2890" y="1133449"/>
            <a:ext cx="10038736" cy="4524315"/>
          </a:xfrm>
          <a:prstGeom prst="rect">
            <a:avLst/>
          </a:prstGeom>
        </p:spPr>
        <p:txBody>
          <a:bodyPr wrap="square">
            <a:spAutoFit/>
          </a:bodyPr>
          <a:lstStyle/>
          <a:p>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figured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considerably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less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one-half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length</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Erie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road.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plain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entire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road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must</a:t>
            </a:r>
            <a:r>
              <a:rPr lang="en-US" sz="3200" spc="1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transport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least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eleven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twelve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thousand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people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every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day.</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There</a:t>
            </a:r>
            <a:r>
              <a:rPr lang="en-US" sz="3200" spc="-3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are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many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short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roads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running</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out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Boston</a:t>
            </a:r>
            <a:r>
              <a:rPr lang="en-US" sz="3200" spc="25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fully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half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as</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much;</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great</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many</a:t>
            </a:r>
            <a:r>
              <a:rPr lang="en-US" sz="3200" spc="-1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such</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roads.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There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are</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many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roads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scattered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about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Union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10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prodigious</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passenger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business.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Therefore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fair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presume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average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2,500</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passengers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day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for</a:t>
            </a:r>
            <a:r>
              <a:rPr lang="en-US" sz="3200" spc="29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each</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road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country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would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be</a:t>
            </a:r>
            <a:r>
              <a:rPr lang="en-US" sz="3200" spc="-3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almost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correct.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18850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2117" y="787463"/>
            <a:ext cx="11080954" cy="5755422"/>
          </a:xfrm>
          <a:prstGeom prst="rect">
            <a:avLst/>
          </a:prstGeom>
        </p:spPr>
        <p:txBody>
          <a:bodyPr wrap="square">
            <a:spAutoFit/>
          </a:bodyPr>
          <a:lstStyle/>
          <a:p>
            <a:pPr marL="70485" marR="76200">
              <a:lnSpc>
                <a:spcPct val="115000"/>
              </a:lnSpc>
              <a:spcBef>
                <a:spcPts val="5"/>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There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are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846</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railway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lines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our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country,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846</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times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2,500</a:t>
            </a:r>
            <a:r>
              <a:rPr lang="en-US" sz="3200" spc="26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are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2,115,000.</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railways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America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move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more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than</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two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millions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people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every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day;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six</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hundred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30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fifty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millions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people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year,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without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counting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Sundays.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too--there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no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question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about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4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though</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where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get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raw</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material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clear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beyond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jurisdiction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my</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arithmetic;</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for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have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hunted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3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census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through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through,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find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there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are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many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people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United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States,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matter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of six</a:t>
            </a:r>
            <a:r>
              <a:rPr lang="en-US" sz="3200" spc="-25"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hundred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ten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millions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very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least.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must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use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some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same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people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over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again,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likely.</a:t>
            </a:r>
          </a:p>
        </p:txBody>
      </p:sp>
    </p:spTree>
    <p:extLst>
      <p:ext uri="{BB962C8B-B14F-4D97-AF65-F5344CB8AC3E}">
        <p14:creationId xmlns:p14="http://schemas.microsoft.com/office/powerpoint/2010/main" val="25490690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4065" y="926124"/>
            <a:ext cx="9753600" cy="5016758"/>
          </a:xfrm>
          <a:prstGeom prst="rect">
            <a:avLst/>
          </a:prstGeom>
        </p:spPr>
        <p:txBody>
          <a:bodyPr wrap="square">
            <a:spAutoFit/>
          </a:bodyPr>
          <a:lstStyle/>
          <a:p>
            <a:r>
              <a:rPr lang="en-US" sz="3200" dirty="0">
                <a:latin typeface="Times New Roman" panose="02020603050405020304" pitchFamily="18" charset="0"/>
                <a:ea typeface="Calibri" panose="020F0502020204030204" pitchFamily="34" charset="0"/>
                <a:cs typeface="Times New Roman" panose="02020603050405020304" pitchFamily="18" charset="0"/>
              </a:rPr>
              <a:t>San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Francisco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one-eighth</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populous</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New</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York;</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there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are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60</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deaths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week</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former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500</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week</a:t>
            </a:r>
            <a:r>
              <a:rPr lang="en-US" sz="3200" spc="20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latter--if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have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luck.</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3,120</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deaths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year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in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San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Francisco,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eight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times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many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New</a:t>
            </a:r>
            <a:r>
              <a:rPr lang="en-US" sz="3200" spc="18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York--say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about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25,000</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or</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26,000.</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health</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two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places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same.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So</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will</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let</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fair</a:t>
            </a:r>
            <a:r>
              <a:rPr lang="en-US" sz="3200" spc="10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presumption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this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will</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hold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good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all</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over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country,</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consequently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25,000</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out</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every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million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38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people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have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must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die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every</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year.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amounts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one-fortieth</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our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total</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population.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One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million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us,</a:t>
            </a:r>
            <a:r>
              <a:rPr lang="en-US" sz="3200" spc="38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then,</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die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annually.</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7914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9805" y="1179980"/>
            <a:ext cx="10953134" cy="4583306"/>
          </a:xfrm>
          <a:prstGeom prst="rect">
            <a:avLst/>
          </a:prstGeom>
        </p:spPr>
        <p:txBody>
          <a:bodyPr wrap="square">
            <a:spAutoFit/>
          </a:bodyPr>
          <a:lstStyle/>
          <a:p>
            <a:pPr marL="70485" marR="124460">
              <a:lnSpc>
                <a:spcPct val="114000"/>
              </a:lnSpc>
              <a:spcBef>
                <a:spcPts val="190"/>
              </a:spcBef>
              <a:spcAft>
                <a:spcPts val="0"/>
              </a:spcAft>
            </a:pP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amounts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one-fortieth</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our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total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population.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million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us,</a:t>
            </a:r>
            <a:r>
              <a:rPr lang="en-US" sz="3200" spc="38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die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annually.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Out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this</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million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ten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twelve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thousand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are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stabbed,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shot,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drowned,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hanged,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poisoned,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or</a:t>
            </a:r>
            <a:r>
              <a:rPr lang="en-US" sz="3200" spc="25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meet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similarly</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violent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death</a:t>
            </a:r>
            <a:r>
              <a:rPr lang="en-US" sz="3200" spc="-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some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other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popular</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such</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perishing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kerosene-lamp</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smtClean="0">
                <a:latin typeface="Times New Roman" panose="02020603050405020304" pitchFamily="18" charset="0"/>
                <a:ea typeface="Times New Roman" panose="02020603050405020304" pitchFamily="18" charset="0"/>
                <a:cs typeface="Times New Roman" panose="02020603050405020304" pitchFamily="18" charset="0"/>
              </a:rPr>
              <a:t>hoop-skirt  </a:t>
            </a:r>
            <a:r>
              <a:rPr lang="en-US" sz="3200" spc="-5" dirty="0" smtClean="0">
                <a:latin typeface="Calibri" panose="020F0502020204030204" pitchFamily="34" charset="0"/>
                <a:ea typeface="Calibri" panose="020F0502020204030204" pitchFamily="34" charset="0"/>
                <a:cs typeface="Times New Roman" panose="02020603050405020304" pitchFamily="18" charset="0"/>
              </a:rPr>
              <a:t>conflagrations</a:t>
            </a:r>
            <a:r>
              <a:rPr lang="en-US" sz="3200" spc="-5" dirty="0">
                <a:latin typeface="Calibri" panose="020F0502020204030204" pitchFamily="34" charset="0"/>
                <a:ea typeface="Calibri" panose="020F0502020204030204" pitchFamily="34" charset="0"/>
                <a:cs typeface="Times New Roman" panose="02020603050405020304" pitchFamily="18" charset="0"/>
              </a:rPr>
              <a:t>,</a:t>
            </a:r>
            <a:r>
              <a:rPr lang="en-US" sz="3200" spc="-4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getting</a:t>
            </a:r>
            <a:r>
              <a:rPr lang="en-US" sz="3200" spc="-35"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buried</a:t>
            </a:r>
            <a:r>
              <a:rPr lang="en-US" sz="3200" spc="-4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in</a:t>
            </a:r>
            <a:r>
              <a:rPr lang="en-US" sz="3200" spc="-35"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coal-mines,</a:t>
            </a:r>
            <a:r>
              <a:rPr lang="en-US" sz="3200" spc="-4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falling</a:t>
            </a:r>
            <a:r>
              <a:rPr lang="en-US" sz="3200" spc="-35"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off</a:t>
            </a:r>
            <a:r>
              <a:rPr lang="en-US" sz="3200" spc="-40"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house-tops,</a:t>
            </a:r>
            <a:r>
              <a:rPr lang="en-US" sz="3200" spc="-4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breaking</a:t>
            </a:r>
            <a:r>
              <a:rPr lang="en-US" sz="3200" spc="-40"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through</a:t>
            </a:r>
            <a:r>
              <a:rPr lang="en-US" sz="3200" spc="-35"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church,</a:t>
            </a:r>
            <a:r>
              <a:rPr lang="en-US" sz="3200" spc="-35"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or</a:t>
            </a:r>
            <a:r>
              <a:rPr lang="en-US" sz="3200" spc="-4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lecture-room</a:t>
            </a:r>
            <a:r>
              <a:rPr lang="en-US" sz="3200" spc="505"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floors,</a:t>
            </a:r>
            <a:r>
              <a:rPr lang="en-US" sz="3200" spc="-25"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taking</a:t>
            </a:r>
            <a:r>
              <a:rPr lang="en-US" sz="3200" spc="-25"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patent</a:t>
            </a:r>
            <a:r>
              <a:rPr lang="en-US" sz="3200" spc="-25"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medicines,</a:t>
            </a:r>
            <a:r>
              <a:rPr lang="en-US" sz="3200" spc="-25"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or</a:t>
            </a:r>
            <a:r>
              <a:rPr lang="en-US" sz="3200" spc="-25"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committing</a:t>
            </a:r>
            <a:r>
              <a:rPr lang="en-US" sz="3200" spc="-25"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suicide</a:t>
            </a:r>
            <a:r>
              <a:rPr lang="en-US" sz="3200" spc="-25"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in</a:t>
            </a:r>
            <a:r>
              <a:rPr lang="en-US" sz="3200" spc="-25"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other</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forms.</a:t>
            </a:r>
            <a:r>
              <a:rPr lang="en-US" sz="3200" spc="-25" dirty="0">
                <a:latin typeface="Calibri" panose="020F0502020204030204" pitchFamily="34" charset="0"/>
                <a:ea typeface="Calibri" panose="020F0502020204030204" pitchFamily="34" charset="0"/>
                <a:cs typeface="Times New Roman" panose="02020603050405020304" pitchFamily="18" charset="0"/>
              </a:rPr>
              <a:t> </a:t>
            </a:r>
            <a:endParaRPr lang="en-US" sz="3200" dirty="0"/>
          </a:p>
        </p:txBody>
      </p:sp>
    </p:spTree>
    <p:extLst>
      <p:ext uri="{BB962C8B-B14F-4D97-AF65-F5344CB8AC3E}">
        <p14:creationId xmlns:p14="http://schemas.microsoft.com/office/powerpoint/2010/main" val="40856519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35511" y="1504183"/>
            <a:ext cx="9645444" cy="2878480"/>
          </a:xfrm>
          <a:prstGeom prst="rect">
            <a:avLst/>
          </a:prstGeom>
        </p:spPr>
        <p:txBody>
          <a:bodyPr wrap="square">
            <a:spAutoFit/>
          </a:bodyPr>
          <a:lstStyle/>
          <a:p>
            <a:pPr marL="70485" marR="118110">
              <a:lnSpc>
                <a:spcPct val="115000"/>
              </a:lnSpc>
              <a:spcBef>
                <a:spcPts val="265"/>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Erie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railroad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kills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23</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46;</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other</a:t>
            </a:r>
            <a:r>
              <a:rPr lang="en-US" sz="3200" spc="1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845</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railroads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kill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average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one-third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man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each;</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rest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million,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amounting</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aggregate</a:t>
            </a:r>
            <a:r>
              <a:rPr lang="en-US" sz="3200" spc="15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appalling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figure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987,631</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corpses,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die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naturally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their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beds</a:t>
            </a: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0685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 y="1825625"/>
            <a:ext cx="12034344" cy="4351338"/>
          </a:xfrm>
        </p:spPr>
        <p:txBody>
          <a:bodyPr>
            <a:normAutofit/>
          </a:bodyPr>
          <a:lstStyle/>
          <a:p>
            <a:pPr marL="0" indent="0" algn="ctr">
              <a:buNone/>
            </a:pPr>
            <a:r>
              <a:rPr lang="en-US" sz="6000" dirty="0" smtClean="0">
                <a:latin typeface="Times New Roman" panose="02020603050405020304" pitchFamily="18" charset="0"/>
                <a:cs typeface="Times New Roman" panose="02020603050405020304" pitchFamily="18" charset="0"/>
              </a:rPr>
              <a:t>Going to start with a </a:t>
            </a:r>
            <a:r>
              <a:rPr lang="en-US" sz="6000" dirty="0">
                <a:latin typeface="Times New Roman" panose="02020603050405020304" pitchFamily="18" charset="0"/>
                <a:cs typeface="Times New Roman" panose="02020603050405020304" pitchFamily="18" charset="0"/>
              </a:rPr>
              <a:t>few Twain Quotes related to Statistics</a:t>
            </a:r>
          </a:p>
        </p:txBody>
      </p:sp>
    </p:spTree>
    <p:extLst>
      <p:ext uri="{BB962C8B-B14F-4D97-AF65-F5344CB8AC3E}">
        <p14:creationId xmlns:p14="http://schemas.microsoft.com/office/powerpoint/2010/main" val="13116093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8362" y="1425526"/>
            <a:ext cx="9645444" cy="3368102"/>
          </a:xfrm>
          <a:prstGeom prst="rect">
            <a:avLst/>
          </a:prstGeom>
        </p:spPr>
        <p:txBody>
          <a:bodyPr wrap="square">
            <a:spAutoFit/>
          </a:bodyPr>
          <a:lstStyle/>
          <a:p>
            <a:pPr marL="71120" marR="0">
              <a:spcBef>
                <a:spcPts val="10"/>
              </a:spcBef>
              <a:spcAft>
                <a:spcPts val="0"/>
              </a:spcAft>
            </a:pP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You</a:t>
            </a:r>
            <a:r>
              <a:rPr lang="en-US" sz="3200" spc="-25"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will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excuse</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from</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taking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any</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more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chances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those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beds.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railroads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are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good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enough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for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me.</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71120" marR="118110">
              <a:lnSpc>
                <a:spcPct val="115000"/>
              </a:lnSpc>
              <a:spcBef>
                <a:spcPts val="185"/>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advice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all</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people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Don't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stay</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home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more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than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you</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can</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help;</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but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when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you</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have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GOT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stay</a:t>
            </a:r>
            <a:r>
              <a:rPr lang="en-US" sz="3200" spc="19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home</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while,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buy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package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those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insurance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tickets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sit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up</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nights.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You</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cannot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too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cautious.</a:t>
            </a:r>
          </a:p>
        </p:txBody>
      </p:sp>
    </p:spTree>
    <p:extLst>
      <p:ext uri="{BB962C8B-B14F-4D97-AF65-F5344CB8AC3E}">
        <p14:creationId xmlns:p14="http://schemas.microsoft.com/office/powerpoint/2010/main" val="8034840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2386" y="1416888"/>
            <a:ext cx="10736826" cy="4524315"/>
          </a:xfrm>
          <a:prstGeom prst="rect">
            <a:avLst/>
          </a:prstGeom>
        </p:spPr>
        <p:txBody>
          <a:bodyPr wrap="square">
            <a:spAutoFit/>
          </a:bodyPr>
          <a:lstStyle/>
          <a:p>
            <a:r>
              <a:rPr lang="en-US" sz="3200" dirty="0" smtClean="0">
                <a:latin typeface="Times New Roman" panose="02020603050405020304" pitchFamily="18" charset="0"/>
                <a:ea typeface="Calibri" panose="020F0502020204030204" pitchFamily="34" charset="0"/>
                <a:cs typeface="Times New Roman" panose="02020603050405020304" pitchFamily="18" charset="0"/>
              </a:rPr>
              <a:t>The</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moral</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this</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composition</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is,</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that</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thoughtless</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people</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grumble</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more</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than</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is</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fair</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about</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railroad</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management</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in</a:t>
            </a:r>
            <a:r>
              <a:rPr lang="en-US" sz="3200" spc="36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United</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States.</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When</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we</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consider</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that</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every</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day</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night</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year</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full</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fourteen</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thousand</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railway-trains</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of</a:t>
            </a:r>
            <a:r>
              <a:rPr lang="en-US" sz="3200" spc="19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various</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kinds,</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freighted</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with</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life</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and</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armed</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with</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death,</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go</a:t>
            </a:r>
            <a:r>
              <a:rPr lang="en-US" sz="3200" spc="-3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thundering</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over</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land,</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the</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marvel</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is,</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NOT</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that</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they</a:t>
            </a:r>
            <a:r>
              <a:rPr lang="en-US" sz="3200" spc="25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kill</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three</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hundred</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human</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beings</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in</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a</a:t>
            </a:r>
            <a:r>
              <a:rPr lang="en-US" sz="3200" spc="-3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twelvemonth,</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but</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that</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they</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do</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not</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kill</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three</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hundred</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times</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three</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hundred!” </a:t>
            </a:r>
            <a:r>
              <a:rPr lang="en-US" sz="3200" spc="16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a:t>
            </a:r>
            <a:r>
              <a:rPr lang="en-US" sz="3200" spc="21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Twain,</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Mark;</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u="sng" dirty="0" smtClean="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The</a:t>
            </a:r>
            <a:r>
              <a:rPr lang="en-US" sz="3200" u="sng" spc="-30" dirty="0" smtClean="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3200" u="sng" spc="-5" dirty="0" smtClean="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Complete</a:t>
            </a:r>
            <a:r>
              <a:rPr lang="en-US" sz="3200" u="sng" spc="-35" dirty="0" smtClean="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3200" u="sng" dirty="0" smtClean="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Mark</a:t>
            </a:r>
            <a:r>
              <a:rPr lang="en-US" sz="3200" u="sng" spc="-30" dirty="0" smtClean="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3200" u="sng" dirty="0" smtClean="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Twain</a:t>
            </a:r>
            <a:r>
              <a:rPr lang="en-US" sz="3200" u="sng" spc="-30" dirty="0" smtClean="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3200" u="sng" dirty="0" smtClean="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Collection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4923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6187" y="1102578"/>
            <a:ext cx="10655710" cy="5755422"/>
          </a:xfrm>
          <a:prstGeom prst="rect">
            <a:avLst/>
          </a:prstGeom>
        </p:spPr>
        <p:txBody>
          <a:bodyPr wrap="square">
            <a:spAutoFit/>
          </a:bodyPr>
          <a:lstStyle/>
          <a:p>
            <a:pPr marL="70485" marR="93345">
              <a:lnSpc>
                <a:spcPct val="115000"/>
              </a:lnSpc>
              <a:spcBef>
                <a:spcPts val="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Twain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understood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use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prediction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from</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data.</a:t>
            </a:r>
            <a:r>
              <a:rPr lang="en-US" sz="3200" spc="2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this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passage,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discusses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prediction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number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15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suicides.</a:t>
            </a:r>
            <a:r>
              <a:rPr lang="en-US" sz="3200" spc="2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"Are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there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ingenuities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whereby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you</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discredit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law</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suicide?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established.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there</a:t>
            </a:r>
            <a:r>
              <a:rPr lang="en-US" sz="3200" spc="1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such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such</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number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such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such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town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last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year,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number,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substantially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will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repeated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this</a:t>
            </a:r>
            <a:r>
              <a:rPr lang="en-US" sz="3200" spc="18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year.</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number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will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keep</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step,</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arbitrarily,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with</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increase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population,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year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after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year.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Given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15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population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century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hence,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you</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determine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crop</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suicides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will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harvested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distant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year.”</a:t>
            </a:r>
            <a:r>
              <a:rPr lang="en-US" sz="3200" spc="28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Twain,</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smtClean="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Letters</a:t>
            </a:r>
            <a:r>
              <a:rPr lang="en-US" sz="3200" u="sng" spc="-35" dirty="0" smtClean="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From</a:t>
            </a:r>
            <a:r>
              <a:rPr lang="en-US" sz="3200" u="sng" spc="-30"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The</a:t>
            </a:r>
            <a:r>
              <a:rPr lang="en-US" sz="3200" u="sng" spc="-35"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smtClean="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Earth</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838200" y="99654"/>
            <a:ext cx="10515600" cy="1325563"/>
          </a:xfrm>
        </p:spPr>
        <p:txBody>
          <a:bodyPr/>
          <a:lstStyle/>
          <a:p>
            <a:pPr algn="ctr"/>
            <a:r>
              <a:rPr lang="en-US" b="1" dirty="0" smtClean="0"/>
              <a:t>Estimation</a:t>
            </a:r>
            <a:endParaRPr lang="en-US" b="1" dirty="0"/>
          </a:p>
        </p:txBody>
      </p:sp>
    </p:spTree>
    <p:extLst>
      <p:ext uri="{BB962C8B-B14F-4D97-AF65-F5344CB8AC3E}">
        <p14:creationId xmlns:p14="http://schemas.microsoft.com/office/powerpoint/2010/main" val="16561818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2787" y="1690688"/>
            <a:ext cx="11346426" cy="4056495"/>
          </a:xfrm>
          <a:prstGeom prst="rect">
            <a:avLst/>
          </a:prstGeom>
        </p:spPr>
        <p:txBody>
          <a:bodyPr wrap="square">
            <a:spAutoFit/>
          </a:bodyPr>
          <a:lstStyle/>
          <a:p>
            <a:pPr marL="71120" marR="65405">
              <a:lnSpc>
                <a:spcPct val="115000"/>
              </a:lnSpc>
              <a:spcBef>
                <a:spcPts val="355"/>
              </a:spcBef>
              <a:spcAft>
                <a:spcPts val="0"/>
              </a:spcAft>
            </a:pP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Mississippi</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remarkable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still</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another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way--its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disposition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make</a:t>
            </a:r>
            <a:r>
              <a:rPr lang="en-US" sz="3200" spc="14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prodigious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jumps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cutting</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through</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narrow</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necks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land,</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thus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straightening</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shortening</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itself.</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More</a:t>
            </a:r>
            <a:r>
              <a:rPr lang="en-US" sz="3200" spc="26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once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shortened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itself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thirty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miles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single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jump!</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These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cut-offs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have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curious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effects: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have</a:t>
            </a:r>
            <a:r>
              <a:rPr lang="en-US" sz="3200" spc="1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thrown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several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river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towns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out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into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rural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districts,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built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up</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bars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forests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front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them.</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pPr algn="ctr"/>
            <a:r>
              <a:rPr lang="en-US" b="1" dirty="0" smtClean="0"/>
              <a:t>Correlation and Regression</a:t>
            </a:r>
            <a:endParaRPr lang="en-US" b="1" dirty="0"/>
          </a:p>
        </p:txBody>
      </p:sp>
    </p:spTree>
    <p:extLst>
      <p:ext uri="{BB962C8B-B14F-4D97-AF65-F5344CB8AC3E}">
        <p14:creationId xmlns:p14="http://schemas.microsoft.com/office/powerpoint/2010/main" val="23521809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2555" y="1143280"/>
            <a:ext cx="10486273" cy="4524315"/>
          </a:xfrm>
          <a:prstGeom prst="rect">
            <a:avLst/>
          </a:prstGeom>
        </p:spPr>
        <p:txBody>
          <a:bodyPr wrap="square">
            <a:spAutoFit/>
          </a:bodyPr>
          <a:lstStyle/>
          <a:p>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town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Delta</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used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three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miles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below</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Vicksburg:</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recent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cutoff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radically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changed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position,</a:t>
            </a:r>
            <a:r>
              <a:rPr lang="en-US" sz="3200" spc="3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Delta</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now</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TWO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MILES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ABOVE</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Vicksburg.</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Both</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these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river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towns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have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been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retired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country </a:t>
            </a:r>
            <a:r>
              <a:rPr lang="en-US" sz="3200" spc="-5" dirty="0">
                <a:latin typeface="Times New Roman" panose="02020603050405020304" pitchFamily="18" charset="0"/>
                <a:ea typeface="Calibri" panose="020F0502020204030204" pitchFamily="34" charset="0"/>
                <a:cs typeface="Times New Roman" panose="02020603050405020304" pitchFamily="18" charset="0"/>
              </a:rPr>
              <a:t>by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cut-</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off.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cut-off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plays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havoc</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with</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boundary</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lines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jurisdictions: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for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instance,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man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living</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13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State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Mississippi</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to-day,</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cut-off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occurs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to-night,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tomorrow</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man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finds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himself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his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over</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on</a:t>
            </a:r>
            <a:r>
              <a:rPr lang="en-US" sz="3200" spc="25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other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side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river,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within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boundaries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subject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laws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State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Louisiana</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spc="235" dirty="0">
                <a:latin typeface="Times New Roman" panose="02020603050405020304" pitchFamily="18" charset="0"/>
                <a:ea typeface="Calibri" panose="020F0502020204030204" pitchFamily="34"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13168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3730" y="857297"/>
            <a:ext cx="9920747" cy="5509200"/>
          </a:xfrm>
          <a:prstGeom prst="rect">
            <a:avLst/>
          </a:prstGeom>
        </p:spPr>
        <p:txBody>
          <a:bodyPr wrap="square">
            <a:spAutoFit/>
          </a:bodyPr>
          <a:lstStyle/>
          <a:p>
            <a:r>
              <a:rPr lang="en-US" sz="3200" dirty="0" smtClean="0">
                <a:latin typeface="Times New Roman" panose="02020603050405020304" pitchFamily="18" charset="0"/>
                <a:ea typeface="Calibri" panose="020F0502020204030204" pitchFamily="34" charset="0"/>
                <a:cs typeface="Times New Roman" panose="02020603050405020304" pitchFamily="18" charset="0"/>
              </a:rPr>
              <a:t>Pray</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observe</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some</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effects</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of</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this</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ditching</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business.</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Once</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there</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was</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a</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neck</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opposite</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Port</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Hudson,</a:t>
            </a:r>
            <a:r>
              <a:rPr lang="en-US" sz="3200" spc="31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Louisiana,</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which</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was</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only</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half</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a</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mile</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across,</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in</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its</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narrowest</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place.</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You</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could</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walk</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across</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there</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in</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fifteen</a:t>
            </a:r>
            <a:r>
              <a:rPr lang="en-US" sz="3200" spc="1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minutes;</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but</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if</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you</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made</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journey</a:t>
            </a:r>
            <a:r>
              <a:rPr lang="en-US" sz="3200" spc="-1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around</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cape</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on</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a</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raft,</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you</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traveled</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thirty-five</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miles</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to</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accomplish</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the</a:t>
            </a:r>
            <a:r>
              <a:rPr lang="en-US" sz="3200" spc="29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same</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thing.</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In</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1722</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river</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darted</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through</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that</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neck,</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deserted</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its</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old</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bed,</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thus</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shortened</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itself</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thirty-five</a:t>
            </a:r>
            <a:r>
              <a:rPr lang="en-US" sz="3200" spc="16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miles.</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In</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same</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way</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it</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shortened</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itself</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twenty-</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five</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miles</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at</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Black</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Hawk</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Point</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in</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1699.</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Below</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Red</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River</a:t>
            </a:r>
            <a:r>
              <a:rPr lang="en-US" sz="3200" spc="17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Landing,</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latin typeface="Times New Roman" panose="02020603050405020304" pitchFamily="18" charset="0"/>
                <a:ea typeface="Calibri" panose="020F0502020204030204" pitchFamily="34" charset="0"/>
                <a:cs typeface="Times New Roman" panose="02020603050405020304" pitchFamily="18" charset="0"/>
              </a:rPr>
              <a:t>Raccourci</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cut-off</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was</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made</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(forty</a:t>
            </a:r>
            <a:r>
              <a:rPr lang="en-US" sz="3200" spc="-1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or</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fifty</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years</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ago,</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I</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think).</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00495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6916" y="769493"/>
            <a:ext cx="10432026" cy="5189113"/>
          </a:xfrm>
          <a:prstGeom prst="rect">
            <a:avLst/>
          </a:prstGeom>
        </p:spPr>
        <p:txBody>
          <a:bodyPr wrap="square">
            <a:spAutoFit/>
          </a:bodyPr>
          <a:lstStyle/>
          <a:p>
            <a:pPr marL="71120" marR="73025">
              <a:lnSpc>
                <a:spcPct val="115000"/>
              </a:lnSpc>
              <a:spcBef>
                <a:spcPts val="265"/>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This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shortened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river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twenty-eight</a:t>
            </a:r>
            <a:r>
              <a:rPr lang="en-US" sz="3200" spc="1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miles.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our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day,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you</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travel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river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from</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southernmost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these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three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cut-offs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northernmost,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you</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go</a:t>
            </a:r>
            <a:r>
              <a:rPr lang="en-US" sz="3200" spc="29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only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seventy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miles.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do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same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thing</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hundred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seventy-</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six</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years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ago,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go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hundred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3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fifty-eight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miles!--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shortening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eighty-eight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miles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trifling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distance.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some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forgotten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time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past,</a:t>
            </a:r>
            <a:r>
              <a:rPr lang="en-US" sz="3200" spc="29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cut-offs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were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made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above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Vidalia,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Louisiana;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island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92;</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island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84;</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Hale's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Point.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These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shortened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1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river,</a:t>
            </a:r>
            <a:r>
              <a:rPr lang="en-US" sz="3200" spc="-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aggregate,</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seventy-seven</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miles.</a:t>
            </a:r>
          </a:p>
        </p:txBody>
      </p:sp>
    </p:spTree>
    <p:extLst>
      <p:ext uri="{BB962C8B-B14F-4D97-AF65-F5344CB8AC3E}">
        <p14:creationId xmlns:p14="http://schemas.microsoft.com/office/powerpoint/2010/main" val="32688302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82995" y="1312267"/>
            <a:ext cx="8731044" cy="4056495"/>
          </a:xfrm>
          <a:prstGeom prst="rect">
            <a:avLst/>
          </a:prstGeom>
        </p:spPr>
        <p:txBody>
          <a:bodyPr wrap="square">
            <a:spAutoFit/>
          </a:bodyPr>
          <a:lstStyle/>
          <a:p>
            <a:pPr marL="71120" marR="113665" algn="just">
              <a:lnSpc>
                <a:spcPct val="115000"/>
              </a:lnSpc>
              <a:spcBef>
                <a:spcPts val="1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Since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own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day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Mississippi,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cut-offs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have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been</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made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Hurricane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Island;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island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100;</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Napoleon,</a:t>
            </a:r>
            <a:r>
              <a:rPr lang="en-US" sz="3200" spc="17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Arkansas;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Walnut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Council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These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shortened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river,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aggregate,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sixty-seven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miles.</a:t>
            </a:r>
            <a:r>
              <a:rPr lang="en-US" sz="3200" spc="1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my</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own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time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cut-off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made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American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which</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shortened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river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ten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miles</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more</a:t>
            </a:r>
            <a:r>
              <a:rPr lang="en-US" sz="3200" spc="-5"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52713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5343" y="1312267"/>
            <a:ext cx="9733934" cy="4056495"/>
          </a:xfrm>
          <a:prstGeom prst="rect">
            <a:avLst/>
          </a:prstGeom>
        </p:spPr>
        <p:txBody>
          <a:bodyPr wrap="square">
            <a:spAutoFit/>
          </a:bodyPr>
          <a:lstStyle/>
          <a:p>
            <a:pPr marL="70485" marR="73025">
              <a:lnSpc>
                <a:spcPct val="115000"/>
              </a:lnSpc>
              <a:spcBef>
                <a:spcPts val="5"/>
              </a:spcBef>
              <a:spcAft>
                <a:spcPts val="0"/>
              </a:spcAft>
            </a:pP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Therefore</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Mississippi</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between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Cairo</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New</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Orleans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twelve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hundred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fifteen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miles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long</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one</a:t>
            </a:r>
            <a:r>
              <a:rPr lang="en-US" sz="3200" spc="1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hundred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seventy-six</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years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ago.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eleven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hundred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eighty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after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cut-off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1722.</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one</a:t>
            </a:r>
            <a:r>
              <a:rPr lang="en-US" sz="3200" spc="19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thousand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forty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after</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American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cut-off.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lost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sixty-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seven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miles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since.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Consequently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length</a:t>
            </a:r>
            <a:r>
              <a:rPr lang="en-US" sz="3200" spc="1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only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nine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hundred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seventy-three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miles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present.</a:t>
            </a:r>
          </a:p>
        </p:txBody>
      </p:sp>
    </p:spTree>
    <p:extLst>
      <p:ext uri="{BB962C8B-B14F-4D97-AF65-F5344CB8AC3E}">
        <p14:creationId xmlns:p14="http://schemas.microsoft.com/office/powerpoint/2010/main" val="21983130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8259" y="898423"/>
            <a:ext cx="10559844" cy="5115246"/>
          </a:xfrm>
          <a:prstGeom prst="rect">
            <a:avLst/>
          </a:prstGeom>
        </p:spPr>
        <p:txBody>
          <a:bodyPr wrap="square">
            <a:spAutoFit/>
          </a:bodyPr>
          <a:lstStyle/>
          <a:p>
            <a:pPr marL="70485" marR="73025">
              <a:lnSpc>
                <a:spcPct val="115000"/>
              </a:lnSpc>
              <a:spcBef>
                <a:spcPts val="1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Now,</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wanted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one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those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ponderous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scientific</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people,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'let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prove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what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occurred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remote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past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what</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occurred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given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time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recent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past,</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what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will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occur</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far</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future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what</a:t>
            </a:r>
            <a:r>
              <a:rPr lang="en-US" sz="3200" spc="1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occurred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late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years,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what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opportunity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here!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Geology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never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such</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chance,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such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exact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argue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from!</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Nor</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'development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species,'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either!</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Glacial</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epochs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are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great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things,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but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are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vague--vague.</a:t>
            </a:r>
          </a:p>
          <a:p>
            <a:pPr marL="70485" marR="0">
              <a:spcBef>
                <a:spcPts val="1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Please</a:t>
            </a:r>
            <a:r>
              <a:rPr lang="en-US" sz="3200" spc="-7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observe:--</a:t>
            </a:r>
          </a:p>
        </p:txBody>
      </p:sp>
    </p:spTree>
    <p:extLst>
      <p:ext uri="{BB962C8B-B14F-4D97-AF65-F5344CB8AC3E}">
        <p14:creationId xmlns:p14="http://schemas.microsoft.com/office/powerpoint/2010/main" val="2378566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7085" y="1508212"/>
            <a:ext cx="10215716" cy="4487382"/>
          </a:xfrm>
          <a:prstGeom prst="rect">
            <a:avLst/>
          </a:prstGeom>
        </p:spPr>
        <p:txBody>
          <a:bodyPr wrap="square">
            <a:spAutoFit/>
          </a:bodyPr>
          <a:lstStyle/>
          <a:p>
            <a:pPr>
              <a:spcBef>
                <a:spcPts val="10"/>
              </a:spcBef>
            </a:pPr>
            <a:r>
              <a:rPr lang="en-US"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1120" marR="107315">
              <a:lnSpc>
                <a:spcPct val="115000"/>
              </a:lnSpc>
              <a:spcBef>
                <a:spcPts val="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very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controversial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quote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“Figures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often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beguile</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particularly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when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have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arranging</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them</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myself;</a:t>
            </a:r>
            <a:r>
              <a:rPr lang="en-US" sz="3200" spc="19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which</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case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remark</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attributed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Disraeli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would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often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apply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with</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justice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force: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"There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are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three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kinds</a:t>
            </a:r>
            <a:r>
              <a:rPr lang="en-US" sz="3200" spc="1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lies: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lies,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damned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lies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statistics."</a:t>
            </a:r>
            <a:r>
              <a:rPr lang="en-US" sz="3200" spc="2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Mark</a:t>
            </a:r>
            <a:r>
              <a:rPr lang="en-US" sz="3200" i="1"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Twain's</a:t>
            </a:r>
            <a:r>
              <a:rPr lang="en-US" sz="3200" i="1"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Own</a:t>
            </a:r>
            <a:r>
              <a:rPr lang="en-US" sz="3200" i="1"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Autobiography:</a:t>
            </a:r>
            <a:r>
              <a:rPr lang="en-US" sz="3200" i="1"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i="1"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Chapters</a:t>
            </a:r>
            <a:r>
              <a:rPr lang="en-US" sz="3200" i="1"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from</a:t>
            </a:r>
            <a:r>
              <a:rPr lang="en-US" sz="3200" i="1"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i="1"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North</a:t>
            </a:r>
            <a:r>
              <a:rPr lang="en-US" sz="3200" i="1" spc="1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American</a:t>
            </a:r>
            <a:r>
              <a:rPr lang="en-US" sz="3200" i="1"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Review.</a:t>
            </a:r>
            <a:r>
              <a:rPr lang="en-US" sz="3200" i="1" spc="23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Title 3"/>
          <p:cNvSpPr>
            <a:spLocks noGrp="1"/>
          </p:cNvSpPr>
          <p:nvPr>
            <p:ph type="title"/>
          </p:nvPr>
        </p:nvSpPr>
        <p:spPr/>
        <p:txBody>
          <a:bodyPr/>
          <a:lstStyle/>
          <a:p>
            <a:pPr algn="ctr"/>
            <a:r>
              <a:rPr lang="en-US" b="1" dirty="0" smtClean="0"/>
              <a:t>“Lies, damned lies, and statistics”</a:t>
            </a:r>
            <a:endParaRPr lang="en-US" b="1" dirty="0"/>
          </a:p>
        </p:txBody>
      </p:sp>
    </p:spTree>
    <p:extLst>
      <p:ext uri="{BB962C8B-B14F-4D97-AF65-F5344CB8AC3E}">
        <p14:creationId xmlns:p14="http://schemas.microsoft.com/office/powerpoint/2010/main" val="33090730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4851" y="1044118"/>
            <a:ext cx="10864644" cy="4622804"/>
          </a:xfrm>
          <a:prstGeom prst="rect">
            <a:avLst/>
          </a:prstGeom>
        </p:spPr>
        <p:txBody>
          <a:bodyPr wrap="square">
            <a:spAutoFit/>
          </a:bodyPr>
          <a:lstStyle/>
          <a:p>
            <a:pPr marL="70485" marR="179070">
              <a:lnSpc>
                <a:spcPct val="115000"/>
              </a:lnSpc>
              <a:spcBef>
                <a:spcPts val="185"/>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space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hundred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seventy-six</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years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Lower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Mississippi</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shortened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itself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two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hundred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forty-two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miles.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average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trifle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over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mile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third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year.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Therefore,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calm</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person,</a:t>
            </a:r>
            <a:r>
              <a:rPr lang="en-US" sz="3200" spc="1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who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blind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idiotic,</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see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Old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Oolitic</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Silurian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Period,'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just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million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years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ago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next</a:t>
            </a:r>
            <a:r>
              <a:rPr lang="en-US" sz="3200" spc="16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November,</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Lower</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Mississippi</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River</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upwards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million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three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hundred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thousand</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miles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long,</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15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stuck</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out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over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Gulf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Mexico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like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fishing-rod.</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551546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7613" y="1266014"/>
            <a:ext cx="10651725" cy="4031873"/>
          </a:xfrm>
          <a:prstGeom prst="rect">
            <a:avLst/>
          </a:prstGeom>
        </p:spPr>
        <p:txBody>
          <a:bodyPr wrap="square">
            <a:spAutoFit/>
          </a:bodyPr>
          <a:lstStyle/>
          <a:p>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same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token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person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can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see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seven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hundred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forty-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two</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years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from</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now</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Lower</a:t>
            </a:r>
            <a:r>
              <a:rPr lang="en-US" sz="3200" spc="10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Mississippi</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will</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only</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mile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three-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quarters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long,</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Cairo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New</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Orleans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will</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have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joined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their</a:t>
            </a:r>
            <a:r>
              <a:rPr lang="en-US" sz="3200" spc="13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streets</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together,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plodding</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comfortably</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along</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under</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single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mayor</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mutual</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board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aldermen.</a:t>
            </a:r>
            <a:r>
              <a:rPr lang="en-US" sz="3200" spc="37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There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something</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fascinating</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about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science.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One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gets</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such</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wholesale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returns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conjecture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out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such</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1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trifling</a:t>
            </a:r>
            <a:r>
              <a:rPr lang="en-US" sz="3200" spc="-3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investment</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fact.”</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t>
            </a:r>
            <a:r>
              <a:rPr lang="en-US" sz="3200" spc="-3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Twain,</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Mark</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u="sng" dirty="0" smtClean="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Life</a:t>
            </a:r>
            <a:r>
              <a:rPr lang="en-US" sz="3200" u="sng" spc="-40" dirty="0" smtClean="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on</a:t>
            </a:r>
            <a:r>
              <a:rPr lang="en-US" sz="3200" u="sng" spc="-35"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3200" u="sng" spc="-5"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the</a:t>
            </a:r>
            <a:r>
              <a:rPr lang="en-US" sz="3200" u="sng" spc="-3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Mississippi</a:t>
            </a:r>
            <a:r>
              <a:rPr lang="en-US" sz="3200" u="sng" spc="-3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98535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8761" y="635412"/>
            <a:ext cx="10402529" cy="5509200"/>
          </a:xfrm>
          <a:prstGeom prst="rect">
            <a:avLst/>
          </a:prstGeom>
        </p:spPr>
        <p:txBody>
          <a:bodyPr wrap="square">
            <a:spAutoFit/>
          </a:bodyPr>
          <a:lstStyle/>
          <a:p>
            <a:pPr>
              <a:spcBef>
                <a:spcPts val="15"/>
              </a:spcBef>
            </a:pPr>
            <a:r>
              <a:rPr lang="en-US"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Twain</a:t>
            </a:r>
            <a:r>
              <a:rPr lang="en-US" sz="3200" spc="-3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presents</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several</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effectLst/>
                <a:latin typeface="Times New Roman" panose="02020603050405020304" pitchFamily="18" charset="0"/>
                <a:ea typeface="Calibri" panose="020F0502020204030204" pitchFamily="34" charset="0"/>
                <a:cs typeface="Times New Roman" panose="02020603050405020304" pitchFamily="18" charset="0"/>
              </a:rPr>
              <a:t>examples</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use</a:t>
            </a:r>
            <a:r>
              <a:rPr lang="en-US" sz="3200" spc="-3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descriptive</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effectLst/>
                <a:latin typeface="Times New Roman" panose="02020603050405020304" pitchFamily="18" charset="0"/>
                <a:ea typeface="Calibri" panose="020F0502020204030204" pitchFamily="34" charset="0"/>
                <a:cs typeface="Times New Roman" panose="02020603050405020304" pitchFamily="18" charset="0"/>
              </a:rPr>
              <a:t>statistics.</a:t>
            </a:r>
            <a:r>
              <a:rPr lang="en-US" sz="3200" spc="2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word</a:t>
            </a:r>
            <a:r>
              <a:rPr lang="en-US" sz="3200" spc="-3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“average”</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is</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found</a:t>
            </a:r>
            <a:r>
              <a:rPr lang="en-US" sz="3200" spc="-3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effectLst/>
                <a:latin typeface="Times New Roman" panose="02020603050405020304" pitchFamily="18" charset="0"/>
                <a:ea typeface="Calibri" panose="020F0502020204030204" pitchFamily="34" charset="0"/>
                <a:cs typeface="Times New Roman" panose="02020603050405020304" pitchFamily="18" charset="0"/>
              </a:rPr>
              <a:t>hundreds</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of</a:t>
            </a:r>
            <a:r>
              <a:rPr lang="en-US" sz="3200" spc="26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times</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in</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his</a:t>
            </a:r>
            <a:r>
              <a:rPr lang="en-US" sz="3200" spc="-2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works.</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One</a:t>
            </a:r>
            <a:r>
              <a:rPr lang="en-US" sz="3200" spc="-2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effectLst/>
                <a:latin typeface="Times New Roman" panose="02020603050405020304" pitchFamily="18" charset="0"/>
                <a:ea typeface="Calibri" panose="020F0502020204030204" pitchFamily="34" charset="0"/>
                <a:cs typeface="Times New Roman" panose="02020603050405020304" pitchFamily="18" charset="0"/>
              </a:rPr>
              <a:t>most</a:t>
            </a:r>
            <a:r>
              <a:rPr lang="en-US" sz="3200" spc="-2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interesting</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ones</a:t>
            </a:r>
            <a:r>
              <a:rPr lang="en-US" sz="3200" spc="-2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is</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told</a:t>
            </a:r>
            <a:r>
              <a:rPr lang="en-US" sz="3200" spc="-2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in</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effectLst/>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effectLst/>
                <a:latin typeface="Times New Roman" panose="02020603050405020304" pitchFamily="18" charset="0"/>
                <a:ea typeface="Calibri" panose="020F0502020204030204" pitchFamily="34" charset="0"/>
                <a:cs typeface="Times New Roman" panose="02020603050405020304" pitchFamily="18" charset="0"/>
              </a:rPr>
              <a:t>story:</a:t>
            </a:r>
            <a:r>
              <a:rPr lang="en-US" sz="3200" spc="-3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u="sng" spc="-5" dirty="0" smtClean="0">
                <a:effectLst/>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My</a:t>
            </a:r>
            <a:r>
              <a:rPr lang="en-US" sz="3200" u="sng" spc="-20" dirty="0" smtClean="0">
                <a:effectLst/>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3200" u="sng" spc="-5" dirty="0" smtClean="0">
                <a:effectLst/>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Watch.</a:t>
            </a:r>
            <a:r>
              <a:rPr lang="en-US" sz="3200" u="sng" spc="-30" dirty="0" smtClean="0">
                <a:effectLst/>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3200" u="sng" spc="-5" dirty="0" smtClean="0">
                <a:effectLst/>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AN</a:t>
            </a:r>
            <a:r>
              <a:rPr lang="en-US" sz="3200" u="sng" spc="-30" dirty="0" smtClean="0">
                <a:effectLst/>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3200" u="sng" spc="-5" dirty="0" smtClean="0">
                <a:effectLst/>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INSTRUCTIVE </a:t>
            </a:r>
            <a:r>
              <a:rPr lang="en-US" sz="3200" u="sng" dirty="0" smtClean="0">
                <a:effectLst/>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LITTLE</a:t>
            </a:r>
            <a:r>
              <a:rPr lang="en-US" sz="3200" u="sng" spc="-35" dirty="0" smtClean="0">
                <a:effectLst/>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3200" u="sng" dirty="0" smtClean="0">
                <a:effectLst/>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TALE</a:t>
            </a:r>
            <a:r>
              <a:rPr lang="en-US" sz="3200" u="sng" spc="-25" dirty="0" smtClean="0">
                <a:effectLst/>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(written</a:t>
            </a:r>
            <a:r>
              <a:rPr lang="en-US" sz="3200" spc="-3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about</a:t>
            </a:r>
            <a:r>
              <a:rPr lang="en-US" sz="3200" spc="-3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1870).</a:t>
            </a:r>
            <a:r>
              <a:rPr lang="en-US" sz="3200" spc="-3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“My</a:t>
            </a:r>
            <a:r>
              <a:rPr lang="en-US" sz="3200" spc="-3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beautiful</a:t>
            </a:r>
            <a:r>
              <a:rPr lang="en-US" sz="3200" spc="-3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new</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watch</a:t>
            </a:r>
            <a:r>
              <a:rPr lang="en-US" sz="3200" spc="-3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had</a:t>
            </a:r>
            <a:r>
              <a:rPr lang="en-US" sz="3200" spc="-3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effectLst/>
                <a:latin typeface="Times New Roman" panose="02020603050405020304" pitchFamily="18" charset="0"/>
                <a:ea typeface="Calibri" panose="020F0502020204030204" pitchFamily="34" charset="0"/>
                <a:cs typeface="Times New Roman" panose="02020603050405020304" pitchFamily="18" charset="0"/>
              </a:rPr>
              <a:t>run</a:t>
            </a:r>
            <a:r>
              <a:rPr lang="en-US" sz="3200" spc="-3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effectLst/>
                <a:latin typeface="Times New Roman" panose="02020603050405020304" pitchFamily="18" charset="0"/>
                <a:ea typeface="Calibri" panose="020F0502020204030204" pitchFamily="34" charset="0"/>
                <a:cs typeface="Times New Roman" panose="02020603050405020304" pitchFamily="18" charset="0"/>
              </a:rPr>
              <a:t>eighteen</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effectLst/>
                <a:latin typeface="Times New Roman" panose="02020603050405020304" pitchFamily="18" charset="0"/>
                <a:ea typeface="Calibri" panose="020F0502020204030204" pitchFamily="34" charset="0"/>
                <a:cs typeface="Times New Roman" panose="02020603050405020304" pitchFamily="18" charset="0"/>
              </a:rPr>
              <a:t>months</a:t>
            </a:r>
            <a:r>
              <a:rPr lang="en-US" sz="3200" spc="-3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without</a:t>
            </a:r>
            <a:r>
              <a:rPr lang="en-US" sz="3200" spc="-3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effectLst/>
                <a:latin typeface="Times New Roman" panose="02020603050405020304" pitchFamily="18" charset="0"/>
                <a:ea typeface="Calibri" panose="020F0502020204030204" pitchFamily="34" charset="0"/>
                <a:cs typeface="Times New Roman" panose="02020603050405020304" pitchFamily="18" charset="0"/>
              </a:rPr>
              <a:t>losing</a:t>
            </a:r>
            <a:r>
              <a:rPr lang="en-US" sz="3200" spc="-3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or</a:t>
            </a:r>
            <a:r>
              <a:rPr lang="en-US" sz="3200" spc="17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gaining,</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effectLst/>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effectLst/>
                <a:latin typeface="Times New Roman" panose="02020603050405020304" pitchFamily="18" charset="0"/>
                <a:ea typeface="Calibri" panose="020F0502020204030204" pitchFamily="34" charset="0"/>
                <a:cs typeface="Times New Roman" panose="02020603050405020304" pitchFamily="18" charset="0"/>
              </a:rPr>
              <a:t>without</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effectLst/>
                <a:latin typeface="Times New Roman" panose="02020603050405020304" pitchFamily="18" charset="0"/>
                <a:ea typeface="Calibri" panose="020F0502020204030204" pitchFamily="34" charset="0"/>
                <a:cs typeface="Times New Roman" panose="02020603050405020304" pitchFamily="18" charset="0"/>
              </a:rPr>
              <a:t>breaking</a:t>
            </a:r>
            <a:r>
              <a:rPr lang="en-US" sz="3200" spc="-2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effectLst/>
                <a:latin typeface="Times New Roman" panose="02020603050405020304" pitchFamily="18" charset="0"/>
                <a:ea typeface="Calibri" panose="020F0502020204030204" pitchFamily="34" charset="0"/>
                <a:cs typeface="Times New Roman" panose="02020603050405020304" pitchFamily="18" charset="0"/>
              </a:rPr>
              <a:t>any</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part</a:t>
            </a:r>
            <a:r>
              <a:rPr lang="en-US" sz="3200" spc="-2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effectLst/>
                <a:latin typeface="Times New Roman" panose="02020603050405020304" pitchFamily="18" charset="0"/>
                <a:ea typeface="Calibri" panose="020F0502020204030204" pitchFamily="34" charset="0"/>
                <a:cs typeface="Times New Roman" panose="02020603050405020304" pitchFamily="18" charset="0"/>
              </a:rPr>
              <a:t>of</a:t>
            </a:r>
            <a:r>
              <a:rPr lang="en-US" sz="3200" spc="-2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its</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effectLst/>
                <a:latin typeface="Times New Roman" panose="02020603050405020304" pitchFamily="18" charset="0"/>
                <a:ea typeface="Calibri" panose="020F0502020204030204" pitchFamily="34" charset="0"/>
                <a:cs typeface="Times New Roman" panose="02020603050405020304" pitchFamily="18" charset="0"/>
              </a:rPr>
              <a:t>machinery</a:t>
            </a:r>
            <a:r>
              <a:rPr lang="en-US" sz="3200" spc="-2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or</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effectLst/>
                <a:latin typeface="Times New Roman" panose="02020603050405020304" pitchFamily="18" charset="0"/>
                <a:ea typeface="Calibri" panose="020F0502020204030204" pitchFamily="34" charset="0"/>
                <a:cs typeface="Times New Roman" panose="02020603050405020304" pitchFamily="18" charset="0"/>
              </a:rPr>
              <a:t>stopping.</a:t>
            </a:r>
            <a:r>
              <a:rPr lang="en-US" sz="3200" spc="-2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I</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had</a:t>
            </a:r>
            <a:r>
              <a:rPr lang="en-US" sz="3200" spc="-2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effectLst/>
                <a:latin typeface="Times New Roman" panose="02020603050405020304" pitchFamily="18" charset="0"/>
                <a:ea typeface="Calibri" panose="020F0502020204030204" pitchFamily="34" charset="0"/>
                <a:cs typeface="Times New Roman" panose="02020603050405020304" pitchFamily="18" charset="0"/>
              </a:rPr>
              <a:t>come</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to</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effectLst/>
                <a:latin typeface="Times New Roman" panose="02020603050405020304" pitchFamily="18" charset="0"/>
                <a:ea typeface="Calibri" panose="020F0502020204030204" pitchFamily="34" charset="0"/>
                <a:cs typeface="Times New Roman" panose="02020603050405020304" pitchFamily="18" charset="0"/>
              </a:rPr>
              <a:t>believe</a:t>
            </a:r>
            <a:r>
              <a:rPr lang="en-US" sz="3200" spc="-2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it</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infallible</a:t>
            </a:r>
            <a:r>
              <a:rPr lang="en-US" sz="3200" spc="-2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in</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its</a:t>
            </a:r>
            <a:r>
              <a:rPr lang="en-US" sz="3200" spc="39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effectLst/>
                <a:latin typeface="Times New Roman" panose="02020603050405020304" pitchFamily="18" charset="0"/>
                <a:ea typeface="Calibri" panose="020F0502020204030204" pitchFamily="34" charset="0"/>
                <a:cs typeface="Times New Roman" panose="02020603050405020304" pitchFamily="18" charset="0"/>
              </a:rPr>
              <a:t>judgments</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about</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effectLst/>
                <a:latin typeface="Times New Roman" panose="02020603050405020304" pitchFamily="18" charset="0"/>
                <a:ea typeface="Calibri" panose="020F0502020204030204" pitchFamily="34" charset="0"/>
                <a:cs typeface="Times New Roman" panose="02020603050405020304" pitchFamily="18" charset="0"/>
              </a:rPr>
              <a:t>time</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effectLst/>
                <a:latin typeface="Times New Roman" panose="02020603050405020304" pitchFamily="18" charset="0"/>
                <a:ea typeface="Calibri" panose="020F0502020204030204" pitchFamily="34" charset="0"/>
                <a:cs typeface="Times New Roman" panose="02020603050405020304" pitchFamily="18" charset="0"/>
              </a:rPr>
              <a:t>day,</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effectLst/>
                <a:latin typeface="Times New Roman" panose="02020603050405020304" pitchFamily="18" charset="0"/>
                <a:ea typeface="Calibri" panose="020F0502020204030204" pitchFamily="34" charset="0"/>
                <a:cs typeface="Times New Roman" panose="02020603050405020304" pitchFamily="18" charset="0"/>
              </a:rPr>
              <a:t>to</a:t>
            </a:r>
            <a:r>
              <a:rPr lang="en-US" sz="3200" spc="-3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effectLst/>
                <a:latin typeface="Times New Roman" panose="02020603050405020304" pitchFamily="18" charset="0"/>
                <a:ea typeface="Calibri" panose="020F0502020204030204" pitchFamily="34" charset="0"/>
                <a:cs typeface="Times New Roman" panose="02020603050405020304" pitchFamily="18" charset="0"/>
              </a:rPr>
              <a:t>consider</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its</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effectLst/>
                <a:latin typeface="Times New Roman" panose="02020603050405020304" pitchFamily="18" charset="0"/>
                <a:ea typeface="Calibri" panose="020F0502020204030204" pitchFamily="34" charset="0"/>
                <a:cs typeface="Times New Roman" panose="02020603050405020304" pitchFamily="18" charset="0"/>
              </a:rPr>
              <a:t>constitution</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its</a:t>
            </a:r>
            <a:r>
              <a:rPr lang="en-US" sz="3200" spc="-2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effectLst/>
                <a:latin typeface="Times New Roman" panose="02020603050405020304" pitchFamily="18" charset="0"/>
                <a:ea typeface="Calibri" panose="020F0502020204030204" pitchFamily="34" charset="0"/>
                <a:cs typeface="Times New Roman" panose="02020603050405020304" pitchFamily="18" charset="0"/>
              </a:rPr>
              <a:t>anatomy</a:t>
            </a:r>
            <a:r>
              <a:rPr lang="en-US" sz="3200" spc="-2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smtClean="0">
                <a:effectLst/>
                <a:latin typeface="Times New Roman" panose="02020603050405020304" pitchFamily="18" charset="0"/>
                <a:ea typeface="Calibri" panose="020F0502020204030204" pitchFamily="34" charset="0"/>
                <a:cs typeface="Times New Roman" panose="02020603050405020304" pitchFamily="18" charset="0"/>
              </a:rPr>
              <a:t>imperishable.</a:t>
            </a:r>
            <a:endParaRPr lang="en-US" sz="32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769374" y="197977"/>
            <a:ext cx="10515600" cy="1325563"/>
          </a:xfrm>
        </p:spPr>
        <p:txBody>
          <a:bodyPr/>
          <a:lstStyle/>
          <a:p>
            <a:r>
              <a:rPr lang="en-US" b="1" kern="0" dirty="0">
                <a:latin typeface="Times New Roman" panose="02020603050405020304" pitchFamily="18" charset="0"/>
                <a:ea typeface="Times New Roman" panose="02020603050405020304" pitchFamily="18" charset="0"/>
                <a:cs typeface="Times New Roman" panose="02020603050405020304" pitchFamily="18" charset="0"/>
              </a:rPr>
              <a:t>Descriptive</a:t>
            </a:r>
            <a:r>
              <a:rPr lang="en-US" b="1" kern="0" spc="-60" dirty="0">
                <a:latin typeface="Times New Roman" panose="02020603050405020304" pitchFamily="18" charset="0"/>
                <a:ea typeface="Times New Roman" panose="02020603050405020304" pitchFamily="18" charset="0"/>
                <a:cs typeface="Times New Roman" panose="02020603050405020304" pitchFamily="18" charset="0"/>
              </a:rPr>
              <a:t> </a:t>
            </a:r>
            <a:r>
              <a:rPr lang="en-US" b="1" kern="0" dirty="0">
                <a:latin typeface="Times New Roman" panose="02020603050405020304" pitchFamily="18" charset="0"/>
                <a:ea typeface="Times New Roman" panose="02020603050405020304" pitchFamily="18" charset="0"/>
                <a:cs typeface="Times New Roman" panose="02020603050405020304" pitchFamily="18" charset="0"/>
              </a:rPr>
              <a:t>statistics</a:t>
            </a:r>
            <a:r>
              <a:rPr lang="en-US" b="1" kern="0" spc="-60" dirty="0">
                <a:latin typeface="Times New Roman" panose="02020603050405020304" pitchFamily="18" charset="0"/>
                <a:ea typeface="Times New Roman" panose="02020603050405020304" pitchFamily="18" charset="0"/>
                <a:cs typeface="Times New Roman" panose="02020603050405020304" pitchFamily="18" charset="0"/>
              </a:rPr>
              <a:t> </a:t>
            </a:r>
            <a:r>
              <a:rPr lang="en-US" b="1" kern="0" dirty="0">
                <a:latin typeface="Times New Roman" panose="02020603050405020304" pitchFamily="18" charset="0"/>
                <a:ea typeface="Times New Roman" panose="02020603050405020304" pitchFamily="18" charset="0"/>
                <a:cs typeface="Times New Roman" panose="02020603050405020304" pitchFamily="18" charset="0"/>
              </a:rPr>
              <a:t>(mean</a:t>
            </a:r>
            <a:r>
              <a:rPr lang="en-US" b="1" kern="0" spc="-60" dirty="0">
                <a:latin typeface="Times New Roman" panose="02020603050405020304" pitchFamily="18" charset="0"/>
                <a:ea typeface="Times New Roman" panose="02020603050405020304" pitchFamily="18" charset="0"/>
                <a:cs typeface="Times New Roman" panose="02020603050405020304" pitchFamily="18" charset="0"/>
              </a:rPr>
              <a:t> </a:t>
            </a:r>
            <a:r>
              <a:rPr lang="en-US" b="1" kern="0" dirty="0">
                <a:latin typeface="Times New Roman" panose="02020603050405020304" pitchFamily="18" charset="0"/>
                <a:ea typeface="Times New Roman" panose="02020603050405020304" pitchFamily="18" charset="0"/>
                <a:cs typeface="Times New Roman" panose="02020603050405020304" pitchFamily="18" charset="0"/>
              </a:rPr>
              <a:t>and</a:t>
            </a:r>
            <a:r>
              <a:rPr lang="en-US" b="1" kern="0" spc="-55" dirty="0">
                <a:latin typeface="Times New Roman" panose="02020603050405020304" pitchFamily="18" charset="0"/>
                <a:ea typeface="Times New Roman" panose="02020603050405020304" pitchFamily="18" charset="0"/>
                <a:cs typeface="Times New Roman" panose="02020603050405020304" pitchFamily="18" charset="0"/>
              </a:rPr>
              <a:t> </a:t>
            </a:r>
            <a:r>
              <a:rPr lang="en-US" b="1" kern="0" dirty="0">
                <a:latin typeface="Times New Roman" panose="02020603050405020304" pitchFamily="18" charset="0"/>
                <a:ea typeface="Times New Roman" panose="02020603050405020304" pitchFamily="18" charset="0"/>
                <a:cs typeface="Times New Roman" panose="02020603050405020304" pitchFamily="18" charset="0"/>
              </a:rPr>
              <a:t>variance)</a:t>
            </a:r>
            <a:br>
              <a:rPr lang="en-US" b="1" kern="0" dirty="0">
                <a:latin typeface="Times New Roman" panose="02020603050405020304" pitchFamily="18" charset="0"/>
                <a:ea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29683311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1138" y="1259741"/>
            <a:ext cx="10412361" cy="4031873"/>
          </a:xfrm>
          <a:prstGeom prst="rect">
            <a:avLst/>
          </a:prstGeom>
        </p:spPr>
        <p:txBody>
          <a:bodyPr wrap="square">
            <a:spAutoFit/>
          </a:bodyPr>
          <a:lstStyle/>
          <a:p>
            <a:r>
              <a:rPr lang="en-US" sz="3200" dirty="0">
                <a:latin typeface="Times New Roman" panose="02020603050405020304" pitchFamily="18" charset="0"/>
                <a:ea typeface="Calibri" panose="020F0502020204030204" pitchFamily="34" charset="0"/>
                <a:cs typeface="Times New Roman" panose="02020603050405020304" pitchFamily="18" charset="0"/>
              </a:rPr>
              <a:t>But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last,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one</a:t>
            </a:r>
            <a:r>
              <a:rPr lang="en-US" sz="3200" spc="48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night,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let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run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down.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grieved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about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were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recognized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messenger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forerunner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calamity.</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But </a:t>
            </a:r>
            <a:r>
              <a:rPr lang="en-US" sz="3200" spc="-5" dirty="0" smtClean="0">
                <a:latin typeface="Times New Roman" panose="02020603050405020304" pitchFamily="18" charset="0"/>
                <a:ea typeface="Calibri" panose="020F0502020204030204" pitchFamily="34" charset="0"/>
                <a:cs typeface="Times New Roman" panose="02020603050405020304" pitchFamily="18" charset="0"/>
              </a:rPr>
              <a:t>by</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by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cheered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up,</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set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watch</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by</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guess,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commanded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my</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bodings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superstitions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depart.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Next</a:t>
            </a:r>
            <a:r>
              <a:rPr lang="en-US" sz="3200" spc="14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day</a:t>
            </a:r>
            <a:r>
              <a:rPr lang="en-US" sz="3200" spc="-1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stepped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into</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chief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jeweler's</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set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exact</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time,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head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establishment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took</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out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16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proceeded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set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for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me.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said,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four</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minutes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slow-regulator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wants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pushing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up."</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645604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9704" y="1398919"/>
            <a:ext cx="10176387" cy="4524315"/>
          </a:xfrm>
          <a:prstGeom prst="rect">
            <a:avLst/>
          </a:prstGeom>
        </p:spPr>
        <p:txBody>
          <a:bodyPr wrap="square">
            <a:spAutoFit/>
          </a:bodyPr>
          <a:lstStyle/>
          <a:p>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15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tried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stop</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him--tried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make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him</a:t>
            </a:r>
            <a:r>
              <a:rPr lang="en-US" sz="3200" spc="-3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understand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watch</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kept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perfect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time.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But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no;</a:t>
            </a:r>
            <a:r>
              <a:rPr lang="en-US" sz="3200" spc="-3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all</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this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human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cabbage</a:t>
            </a:r>
            <a:r>
              <a:rPr lang="en-US" sz="3200" spc="16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could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see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watch</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four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minutes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slow,</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regulator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must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pushed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up</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little;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while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5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danced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around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him</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anguish,</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implored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him</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let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watch</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alone,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calmly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cruelly</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did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shameful</a:t>
            </a:r>
            <a:r>
              <a:rPr lang="en-US" sz="3200" spc="35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deed.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watch</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began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gain.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gained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faster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faster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day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day.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Within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week</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sickened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raging</a:t>
            </a:r>
            <a:r>
              <a:rPr lang="en-US" sz="3200" spc="14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fever,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pulse</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went</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up</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hundred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fifty </a:t>
            </a:r>
            <a:r>
              <a:rPr lang="en-US" sz="3200" dirty="0">
                <a:latin typeface="Times New Roman" panose="02020603050405020304" pitchFamily="18" charset="0"/>
                <a:ea typeface="Calibri" panose="020F0502020204030204" pitchFamily="34" charset="0"/>
                <a:cs typeface="Times New Roman" panose="02020603050405020304" pitchFamily="18" charset="0"/>
              </a:rPr>
              <a:t>in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shade.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383309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172" y="1160741"/>
            <a:ext cx="10468303" cy="4031873"/>
          </a:xfrm>
          <a:prstGeom prst="rect">
            <a:avLst/>
          </a:prstGeom>
        </p:spPr>
        <p:txBody>
          <a:bodyPr wrap="square">
            <a:spAutoFit/>
          </a:bodyPr>
          <a:lstStyle/>
          <a:p>
            <a:r>
              <a:rPr lang="en-US" sz="3200" dirty="0">
                <a:latin typeface="Times New Roman" panose="02020603050405020304" pitchFamily="18" charset="0"/>
                <a:ea typeface="Calibri" panose="020F0502020204030204" pitchFamily="34" charset="0"/>
                <a:cs typeface="Times New Roman" panose="02020603050405020304" pitchFamily="18" charset="0"/>
              </a:rPr>
              <a:t>At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end</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two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months</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had</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left</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all</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3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timepieces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town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far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rear,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fraction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over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thirteen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days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ahead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almanac.</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away</a:t>
            </a:r>
            <a:r>
              <a:rPr lang="en-US" sz="3200" spc="11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into</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November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enjoying</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snow,</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while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October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leaves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were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still</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turning.</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hurried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up</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house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rent,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bills</a:t>
            </a:r>
            <a:r>
              <a:rPr lang="en-US" sz="3200" spc="1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payable,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such</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things,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in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such</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ruinous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way</a:t>
            </a:r>
            <a:r>
              <a:rPr lang="en-US" sz="3200" spc="-1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could</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not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abide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took</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it</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watchmaker</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be</a:t>
            </a:r>
            <a:r>
              <a:rPr lang="en-US" sz="3200" spc="25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regulated.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asked</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1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ever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repaired.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said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no,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never</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needed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any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repairing.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308748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717" y="629265"/>
            <a:ext cx="10540180" cy="5189113"/>
          </a:xfrm>
          <a:prstGeom prst="rect">
            <a:avLst/>
          </a:prstGeom>
        </p:spPr>
        <p:txBody>
          <a:bodyPr wrap="square">
            <a:spAutoFit/>
          </a:bodyPr>
          <a:lstStyle/>
          <a:p>
            <a:pPr marL="70485" marR="85090">
              <a:lnSpc>
                <a:spcPct val="115000"/>
              </a:lnSpc>
              <a:spcBef>
                <a:spcPts val="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looked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1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look</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vicious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happiness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eagerly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pried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watch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open,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put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small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dice-box</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into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his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eye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1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peered</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into</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machinery.</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said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wanted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cleaning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oiling,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besides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regulating--come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week.</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After</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being</a:t>
            </a:r>
            <a:r>
              <a:rPr lang="en-US" sz="3200" spc="30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cleaned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oiled,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regulated,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watch</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slowed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down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degree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ticked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like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tolling</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bell.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began</a:t>
            </a:r>
            <a:r>
              <a:rPr lang="en-US" sz="3200" spc="1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left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trains,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failed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all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appointments,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got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missing</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dinner;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watch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strung</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out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three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days'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grace </a:t>
            </a:r>
            <a:r>
              <a:rPr lang="en-US" sz="3200" spc="27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four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let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protest;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091504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2723" y="1288026"/>
            <a:ext cx="10540180" cy="1791260"/>
          </a:xfrm>
          <a:prstGeom prst="rect">
            <a:avLst/>
          </a:prstGeom>
        </p:spPr>
        <p:txBody>
          <a:bodyPr wrap="square">
            <a:spAutoFit/>
          </a:bodyPr>
          <a:lstStyle/>
          <a:p>
            <a:pPr marL="70485" marR="85090">
              <a:lnSpc>
                <a:spcPct val="115000"/>
              </a:lnSpc>
              <a:spcBef>
                <a:spcPts val="0"/>
              </a:spcBef>
              <a:spcAft>
                <a:spcPts val="0"/>
              </a:spcAft>
            </a:pP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gradually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drifted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back</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yesterday,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day</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before,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last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week, </a:t>
            </a:r>
            <a:r>
              <a:rPr lang="en-US" sz="3200" spc="7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comprehension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came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upon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all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solitary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alone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lingering</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along</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week</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1101213" y="2941634"/>
            <a:ext cx="8023122" cy="584775"/>
          </a:xfrm>
          <a:prstGeom prst="rect">
            <a:avLst/>
          </a:prstGeom>
        </p:spPr>
        <p:txBody>
          <a:bodyPr wrap="square">
            <a:spAutoFit/>
          </a:bodyPr>
          <a:lstStyle/>
          <a:p>
            <a:r>
              <a:rPr lang="en-US" sz="3200" dirty="0">
                <a:latin typeface="Times New Roman" panose="02020603050405020304" pitchFamily="18" charset="0"/>
                <a:ea typeface="Calibri" panose="020F0502020204030204" pitchFamily="34" charset="0"/>
                <a:cs typeface="Times New Roman" panose="02020603050405020304" pitchFamily="18" charset="0"/>
              </a:rPr>
              <a:t>before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last,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world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out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sight.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199919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82316" y="1177525"/>
            <a:ext cx="8662218" cy="3046988"/>
          </a:xfrm>
          <a:prstGeom prst="rect">
            <a:avLst/>
          </a:prstGeom>
        </p:spPr>
        <p:txBody>
          <a:bodyPr wrap="square">
            <a:spAutoFit/>
          </a:bodyPr>
          <a:lstStyle/>
          <a:p>
            <a:r>
              <a:rPr lang="en-US" sz="3200" dirty="0" smtClean="0">
                <a:latin typeface="Times New Roman" panose="02020603050405020304" pitchFamily="18" charset="0"/>
                <a:ea typeface="Calibri" panose="020F0502020204030204" pitchFamily="34" charset="0"/>
                <a:cs typeface="Times New Roman" panose="02020603050405020304" pitchFamily="18" charset="0"/>
              </a:rPr>
              <a:t>I</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seemed</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detect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myself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sort</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sneaking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fellow-feeling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for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3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mummy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museum,</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desire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swap</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news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with</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him.</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went</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watchmaker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again.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took</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watch</a:t>
            </a:r>
            <a:r>
              <a:rPr lang="en-US" sz="3200" spc="20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all</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pieces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while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waited,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said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barrel</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"swelled."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said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could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reduce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three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days.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733084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1045" y="452284"/>
            <a:ext cx="10953136" cy="5785879"/>
          </a:xfrm>
          <a:prstGeom prst="rect">
            <a:avLst/>
          </a:prstGeom>
        </p:spPr>
        <p:txBody>
          <a:bodyPr wrap="square">
            <a:spAutoFit/>
          </a:bodyPr>
          <a:lstStyle/>
          <a:p>
            <a:pPr marL="70485" marR="118110">
              <a:lnSpc>
                <a:spcPct val="115000"/>
              </a:lnSpc>
              <a:spcBef>
                <a:spcPts val="5"/>
              </a:spcBef>
              <a:spcAft>
                <a:spcPts val="0"/>
              </a:spcAft>
            </a:pPr>
            <a:r>
              <a:rPr lang="en-US" sz="3600" dirty="0">
                <a:latin typeface="Times New Roman" panose="02020603050405020304" pitchFamily="18" charset="0"/>
                <a:ea typeface="Times New Roman" panose="02020603050405020304" pitchFamily="18" charset="0"/>
                <a:cs typeface="Times New Roman" panose="02020603050405020304" pitchFamily="18" charset="0"/>
              </a:rPr>
              <a:t>After</a:t>
            </a:r>
            <a:r>
              <a:rPr lang="en-US" sz="36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this</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watch</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averaged</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spc="-5" dirty="0">
                <a:latin typeface="Times New Roman" panose="02020603050405020304" pitchFamily="18" charset="0"/>
                <a:ea typeface="Times New Roman" panose="02020603050405020304" pitchFamily="18" charset="0"/>
                <a:cs typeface="Times New Roman" panose="02020603050405020304" pitchFamily="18" charset="0"/>
              </a:rPr>
              <a:t>well,</a:t>
            </a:r>
            <a:r>
              <a:rPr lang="en-US" sz="36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but</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spc="-5" dirty="0">
                <a:latin typeface="Times New Roman" panose="02020603050405020304" pitchFamily="18" charset="0"/>
                <a:ea typeface="Times New Roman" panose="02020603050405020304" pitchFamily="18" charset="0"/>
                <a:cs typeface="Times New Roman" panose="02020603050405020304" pitchFamily="18" charset="0"/>
              </a:rPr>
              <a:t>nothing</a:t>
            </a:r>
            <a:r>
              <a:rPr lang="en-US" sz="36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spc="-5" dirty="0">
                <a:latin typeface="Times New Roman" panose="02020603050405020304" pitchFamily="18" charset="0"/>
                <a:ea typeface="Times New Roman" panose="02020603050405020304" pitchFamily="18" charset="0"/>
                <a:cs typeface="Times New Roman" panose="02020603050405020304" pitchFamily="18" charset="0"/>
              </a:rPr>
              <a:t>more.</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For</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half</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spc="-5" dirty="0">
                <a:latin typeface="Times New Roman" panose="02020603050405020304" pitchFamily="18" charset="0"/>
                <a:ea typeface="Times New Roman" panose="02020603050405020304" pitchFamily="18" charset="0"/>
                <a:cs typeface="Times New Roman" panose="02020603050405020304" pitchFamily="18" charset="0"/>
              </a:rPr>
              <a:t>day</a:t>
            </a:r>
            <a:r>
              <a:rPr lang="en-US" sz="36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would</a:t>
            </a:r>
            <a:r>
              <a:rPr lang="en-US" sz="36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go</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spc="-5" dirty="0">
                <a:latin typeface="Times New Roman" panose="02020603050405020304" pitchFamily="18" charset="0"/>
                <a:ea typeface="Times New Roman" panose="02020603050405020304" pitchFamily="18" charset="0"/>
                <a:cs typeface="Times New Roman" panose="02020603050405020304" pitchFamily="18" charset="0"/>
              </a:rPr>
              <a:t>like</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spc="-5" dirty="0">
                <a:latin typeface="Times New Roman" panose="02020603050405020304" pitchFamily="18" charset="0"/>
                <a:ea typeface="Times New Roman" panose="02020603050405020304" pitchFamily="18" charset="0"/>
                <a:cs typeface="Times New Roman" panose="02020603050405020304" pitchFamily="18" charset="0"/>
              </a:rPr>
              <a:t>very</a:t>
            </a:r>
            <a:r>
              <a:rPr lang="en-US" sz="36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mischief,</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6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keep</a:t>
            </a:r>
            <a:r>
              <a:rPr lang="en-US" sz="3600" spc="19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up</a:t>
            </a:r>
            <a:r>
              <a:rPr lang="en-US" sz="36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such</a:t>
            </a:r>
            <a:r>
              <a:rPr lang="en-US" sz="36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spc="-5" dirty="0">
                <a:latin typeface="Times New Roman" panose="02020603050405020304" pitchFamily="18" charset="0"/>
                <a:ea typeface="Times New Roman" panose="02020603050405020304" pitchFamily="18" charset="0"/>
                <a:cs typeface="Times New Roman" panose="02020603050405020304" pitchFamily="18" charset="0"/>
              </a:rPr>
              <a:t>barking</a:t>
            </a:r>
            <a:r>
              <a:rPr lang="en-US" sz="36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6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wheezing</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6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whooping</a:t>
            </a:r>
            <a:r>
              <a:rPr lang="en-US" sz="36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spc="-5" dirty="0">
                <a:latin typeface="Times New Roman" panose="02020603050405020304" pitchFamily="18" charset="0"/>
                <a:ea typeface="Times New Roman" panose="02020603050405020304" pitchFamily="18" charset="0"/>
                <a:cs typeface="Times New Roman" panose="02020603050405020304" pitchFamily="18" charset="0"/>
              </a:rPr>
              <a:t>sneezing</a:t>
            </a:r>
            <a:r>
              <a:rPr lang="en-US" sz="36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spc="-5" dirty="0">
                <a:latin typeface="Times New Roman" panose="02020603050405020304" pitchFamily="18" charset="0"/>
                <a:ea typeface="Times New Roman" panose="02020603050405020304" pitchFamily="18" charset="0"/>
                <a:cs typeface="Times New Roman" panose="02020603050405020304" pitchFamily="18" charset="0"/>
              </a:rPr>
              <a:t>snorting,</a:t>
            </a:r>
            <a:r>
              <a:rPr lang="en-US" sz="36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6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6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could</a:t>
            </a:r>
            <a:r>
              <a:rPr lang="en-US" sz="36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spc="-5" dirty="0">
                <a:latin typeface="Times New Roman" panose="02020603050405020304" pitchFamily="18" charset="0"/>
                <a:ea typeface="Times New Roman" panose="02020603050405020304" pitchFamily="18" charset="0"/>
                <a:cs typeface="Times New Roman" panose="02020603050405020304" pitchFamily="18" charset="0"/>
              </a:rPr>
              <a:t>not</a:t>
            </a:r>
            <a:r>
              <a:rPr lang="en-US" sz="36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spc="-5" dirty="0">
                <a:latin typeface="Times New Roman" panose="02020603050405020304" pitchFamily="18" charset="0"/>
                <a:ea typeface="Times New Roman" panose="02020603050405020304" pitchFamily="18" charset="0"/>
                <a:cs typeface="Times New Roman" panose="02020603050405020304" pitchFamily="18" charset="0"/>
              </a:rPr>
              <a:t>hear</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spc="-5" dirty="0">
                <a:latin typeface="Times New Roman" panose="02020603050405020304" pitchFamily="18" charset="0"/>
                <a:ea typeface="Times New Roman" panose="02020603050405020304" pitchFamily="18" charset="0"/>
                <a:cs typeface="Times New Roman" panose="02020603050405020304" pitchFamily="18" charset="0"/>
              </a:rPr>
              <a:t>myself</a:t>
            </a:r>
            <a:r>
              <a:rPr lang="en-US" sz="36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spc="-5" dirty="0">
                <a:latin typeface="Times New Roman" panose="02020603050405020304" pitchFamily="18" charset="0"/>
                <a:ea typeface="Times New Roman" panose="02020603050405020304" pitchFamily="18" charset="0"/>
                <a:cs typeface="Times New Roman" panose="02020603050405020304" pitchFamily="18" charset="0"/>
              </a:rPr>
              <a:t>think</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for</a:t>
            </a:r>
            <a:r>
              <a:rPr lang="en-US" sz="3600" spc="3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spc="-5" dirty="0">
                <a:latin typeface="Times New Roman" panose="02020603050405020304" pitchFamily="18" charset="0"/>
                <a:ea typeface="Times New Roman" panose="02020603050405020304" pitchFamily="18" charset="0"/>
                <a:cs typeface="Times New Roman" panose="02020603050405020304" pitchFamily="18" charset="0"/>
              </a:rPr>
              <a:t>disturbance;</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as</a:t>
            </a:r>
            <a:r>
              <a:rPr lang="en-US" sz="36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long</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as</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held</a:t>
            </a:r>
            <a:r>
              <a:rPr lang="en-US" sz="36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spc="-5" dirty="0">
                <a:latin typeface="Times New Roman" panose="02020603050405020304" pitchFamily="18" charset="0"/>
                <a:ea typeface="Times New Roman" panose="02020603050405020304" pitchFamily="18" charset="0"/>
                <a:cs typeface="Times New Roman" panose="02020603050405020304" pitchFamily="18" charset="0"/>
              </a:rPr>
              <a:t>out</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there</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6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not</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spc="-5" dirty="0">
                <a:latin typeface="Times New Roman" panose="02020603050405020304" pitchFamily="18" charset="0"/>
                <a:ea typeface="Times New Roman" panose="02020603050405020304" pitchFamily="18" charset="0"/>
                <a:cs typeface="Times New Roman" panose="02020603050405020304" pitchFamily="18" charset="0"/>
              </a:rPr>
              <a:t>watch</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6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land</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6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spc="-5" dirty="0">
                <a:latin typeface="Times New Roman" panose="02020603050405020304" pitchFamily="18" charset="0"/>
                <a:ea typeface="Times New Roman" panose="02020603050405020304" pitchFamily="18" charset="0"/>
                <a:cs typeface="Times New Roman" panose="02020603050405020304" pitchFamily="18" charset="0"/>
              </a:rPr>
              <a:t>stood</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spc="-5" dirty="0">
                <a:latin typeface="Times New Roman" panose="02020603050405020304" pitchFamily="18" charset="0"/>
                <a:ea typeface="Times New Roman" panose="02020603050405020304" pitchFamily="18" charset="0"/>
                <a:cs typeface="Times New Roman" panose="02020603050405020304" pitchFamily="18" charset="0"/>
              </a:rPr>
              <a:t>any</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chance</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against</a:t>
            </a:r>
            <a:r>
              <a:rPr lang="en-US" sz="36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But</a:t>
            </a:r>
            <a:r>
              <a:rPr lang="en-US" sz="3600" spc="2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rest</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day</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spc="-5" dirty="0">
                <a:latin typeface="Times New Roman" panose="02020603050405020304" pitchFamily="18" charset="0"/>
                <a:ea typeface="Times New Roman" panose="02020603050405020304" pitchFamily="18" charset="0"/>
                <a:cs typeface="Times New Roman" panose="02020603050405020304" pitchFamily="18" charset="0"/>
              </a:rPr>
              <a:t>would</a:t>
            </a:r>
            <a:r>
              <a:rPr lang="en-US" sz="36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keep</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on</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spc="-5" dirty="0">
                <a:latin typeface="Times New Roman" panose="02020603050405020304" pitchFamily="18" charset="0"/>
                <a:ea typeface="Times New Roman" panose="02020603050405020304" pitchFamily="18" charset="0"/>
                <a:cs typeface="Times New Roman" panose="02020603050405020304" pitchFamily="18" charset="0"/>
              </a:rPr>
              <a:t>slowing</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spc="-5" dirty="0">
                <a:latin typeface="Times New Roman" panose="02020603050405020304" pitchFamily="18" charset="0"/>
                <a:ea typeface="Times New Roman" panose="02020603050405020304" pitchFamily="18" charset="0"/>
                <a:cs typeface="Times New Roman" panose="02020603050405020304" pitchFamily="18" charset="0"/>
              </a:rPr>
              <a:t>down</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6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fooling</a:t>
            </a:r>
            <a:r>
              <a:rPr lang="en-US" sz="36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spc="-5" dirty="0">
                <a:latin typeface="Times New Roman" panose="02020603050405020304" pitchFamily="18" charset="0"/>
                <a:ea typeface="Times New Roman" panose="02020603050405020304" pitchFamily="18" charset="0"/>
                <a:cs typeface="Times New Roman" panose="02020603050405020304" pitchFamily="18" charset="0"/>
              </a:rPr>
              <a:t>along</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until</a:t>
            </a:r>
            <a:r>
              <a:rPr lang="en-US" sz="36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all</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spc="-5"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clocks</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had</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spc="-5" dirty="0">
                <a:latin typeface="Times New Roman" panose="02020603050405020304" pitchFamily="18" charset="0"/>
                <a:ea typeface="Times New Roman" panose="02020603050405020304" pitchFamily="18" charset="0"/>
                <a:cs typeface="Times New Roman" panose="02020603050405020304" pitchFamily="18" charset="0"/>
              </a:rPr>
              <a:t>left</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behind</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caught</a:t>
            </a:r>
            <a:r>
              <a:rPr lang="en-US" sz="3600" spc="20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up</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ea typeface="Times New Roman" panose="02020603050405020304" pitchFamily="18" charset="0"/>
                <a:cs typeface="Times New Roman" panose="02020603050405020304" pitchFamily="18" charset="0"/>
              </a:rPr>
              <a:t>again.</a:t>
            </a:r>
            <a:endParaRPr lang="en-US" dirty="0"/>
          </a:p>
        </p:txBody>
      </p:sp>
    </p:spTree>
    <p:extLst>
      <p:ext uri="{BB962C8B-B14F-4D97-AF65-F5344CB8AC3E}">
        <p14:creationId xmlns:p14="http://schemas.microsoft.com/office/powerpoint/2010/main" val="3206912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9097" y="1364323"/>
            <a:ext cx="10009238" cy="3467744"/>
          </a:xfrm>
          <a:prstGeom prst="rect">
            <a:avLst/>
          </a:prstGeom>
        </p:spPr>
        <p:txBody>
          <a:bodyPr wrap="square">
            <a:spAutoFit/>
          </a:bodyPr>
          <a:lstStyle/>
          <a:p>
            <a:pPr marL="71120" marR="93345" indent="-635">
              <a:lnSpc>
                <a:spcPct val="114000"/>
              </a:lnSpc>
              <a:spcBef>
                <a:spcPts val="355"/>
              </a:spcBef>
              <a:spcAft>
                <a:spcPts val="0"/>
              </a:spcAft>
            </a:pP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71120" marR="93345" indent="-635">
              <a:lnSpc>
                <a:spcPct val="114000"/>
              </a:lnSpc>
              <a:spcBef>
                <a:spcPts val="355"/>
              </a:spcBef>
              <a:spcAft>
                <a:spcPts val="0"/>
              </a:spcAft>
            </a:pP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Statistics</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show</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lose</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more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fools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this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day</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than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all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other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days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year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put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together.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This</a:t>
            </a:r>
            <a:r>
              <a:rPr lang="en-US" sz="3200" spc="2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proves,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number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left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stock,</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Fourth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July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per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year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now</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inadequate,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country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grown</a:t>
            </a:r>
            <a:r>
              <a:rPr lang="en-US" sz="3200" spc="3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so.”</a:t>
            </a:r>
            <a:r>
              <a:rPr lang="en-US" sz="3200" spc="-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err="1">
                <a:latin typeface="Times New Roman" panose="02020603050405020304" pitchFamily="18" charset="0"/>
                <a:ea typeface="Times New Roman" panose="02020603050405020304" pitchFamily="18" charset="0"/>
                <a:cs typeface="Times New Roman" panose="02020603050405020304" pitchFamily="18" charset="0"/>
              </a:rPr>
              <a:t>Pudd'nhead</a:t>
            </a:r>
            <a:r>
              <a:rPr lang="en-US" sz="3200" spc="-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Wilson's</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Calendar</a:t>
            </a:r>
          </a:p>
        </p:txBody>
      </p:sp>
      <p:sp>
        <p:nvSpPr>
          <p:cNvPr id="3" name="Title 2"/>
          <p:cNvSpPr>
            <a:spLocks noGrp="1"/>
          </p:cNvSpPr>
          <p:nvPr>
            <p:ph type="title"/>
          </p:nvPr>
        </p:nvSpPr>
        <p:spPr/>
        <p:txBody>
          <a:bodyPr/>
          <a:lstStyle/>
          <a:p>
            <a:pPr algn="ctr"/>
            <a:r>
              <a:rPr lang="en-US" b="1" dirty="0" smtClean="0"/>
              <a:t>On the Fourth of July</a:t>
            </a:r>
            <a:endParaRPr lang="en-US" b="1" dirty="0"/>
          </a:p>
        </p:txBody>
      </p:sp>
    </p:spTree>
    <p:extLst>
      <p:ext uri="{BB962C8B-B14F-4D97-AF65-F5344CB8AC3E}">
        <p14:creationId xmlns:p14="http://schemas.microsoft.com/office/powerpoint/2010/main" val="175662263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1045" y="452284"/>
            <a:ext cx="10190528" cy="4567404"/>
          </a:xfrm>
          <a:prstGeom prst="rect">
            <a:avLst/>
          </a:prstGeom>
        </p:spPr>
        <p:txBody>
          <a:bodyPr wrap="square">
            <a:spAutoFit/>
          </a:bodyPr>
          <a:lstStyle/>
          <a:p>
            <a:pPr marL="70485" marR="118110">
              <a:lnSpc>
                <a:spcPct val="115000"/>
              </a:lnSpc>
              <a:spcBef>
                <a:spcPts val="5"/>
              </a:spcBef>
              <a:spcAft>
                <a:spcPts val="0"/>
              </a:spcAft>
            </a:pPr>
            <a:r>
              <a:rPr lang="en-US" sz="3600" spc="-5" dirty="0" smtClean="0">
                <a:latin typeface="Times New Roman" panose="02020603050405020304" pitchFamily="18" charset="0"/>
                <a:ea typeface="Times New Roman" panose="02020603050405020304" pitchFamily="18" charset="0"/>
                <a:cs typeface="Times New Roman" panose="02020603050405020304" pitchFamily="18" charset="0"/>
              </a:rPr>
              <a:t>So</a:t>
            </a:r>
            <a:r>
              <a:rPr lang="en-US" sz="3600" spc="-2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at</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last,</a:t>
            </a:r>
            <a:r>
              <a:rPr lang="en-US" sz="36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at</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6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end</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6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spc="-5" dirty="0">
                <a:latin typeface="Times New Roman" panose="02020603050405020304" pitchFamily="18" charset="0"/>
                <a:ea typeface="Times New Roman" panose="02020603050405020304" pitchFamily="18" charset="0"/>
                <a:cs typeface="Times New Roman" panose="02020603050405020304" pitchFamily="18" charset="0"/>
              </a:rPr>
              <a:t>twenty-four</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spc="-5" dirty="0">
                <a:latin typeface="Times New Roman" panose="02020603050405020304" pitchFamily="18" charset="0"/>
                <a:ea typeface="Times New Roman" panose="02020603050405020304" pitchFamily="18" charset="0"/>
                <a:cs typeface="Times New Roman" panose="02020603050405020304" pitchFamily="18" charset="0"/>
              </a:rPr>
              <a:t>hours,</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would</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trot</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spc="-5" dirty="0">
                <a:latin typeface="Times New Roman" panose="02020603050405020304" pitchFamily="18" charset="0"/>
                <a:ea typeface="Times New Roman" panose="02020603050405020304" pitchFamily="18" charset="0"/>
                <a:cs typeface="Times New Roman" panose="02020603050405020304" pitchFamily="18" charset="0"/>
              </a:rPr>
              <a:t>up</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6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spc="-5" dirty="0">
                <a:latin typeface="Times New Roman" panose="02020603050405020304" pitchFamily="18" charset="0"/>
                <a:ea typeface="Times New Roman" panose="02020603050405020304" pitchFamily="18" charset="0"/>
                <a:cs typeface="Times New Roman" panose="02020603050405020304" pitchFamily="18" charset="0"/>
              </a:rPr>
              <a:t>judges'</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stand</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all</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right</a:t>
            </a:r>
            <a:r>
              <a:rPr lang="en-US" sz="36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6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just</a:t>
            </a:r>
            <a:r>
              <a:rPr lang="en-US" sz="36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spc="-5" dirty="0" smtClean="0">
                <a:latin typeface="Times New Roman" panose="02020603050405020304" pitchFamily="18" charset="0"/>
                <a:ea typeface="Times New Roman" panose="02020603050405020304" pitchFamily="18" charset="0"/>
                <a:cs typeface="Times New Roman" panose="02020603050405020304" pitchFamily="18" charset="0"/>
              </a:rPr>
              <a:t>in time.</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sz="3200" u="sng"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endParaRPr>
          </a:p>
          <a:p>
            <a:r>
              <a:rPr lang="en-US" sz="4400" dirty="0" smtClean="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It</a:t>
            </a:r>
            <a:r>
              <a:rPr lang="en-US" sz="4400" spc="-20" dirty="0" smtClean="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4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would</a:t>
            </a:r>
            <a:r>
              <a:rPr lang="en-US" sz="4400" spc="-2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4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show</a:t>
            </a:r>
            <a:r>
              <a:rPr lang="en-US" sz="4400" spc="-25"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4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a</a:t>
            </a:r>
            <a:r>
              <a:rPr lang="en-US" sz="4400" spc="-2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4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fair</a:t>
            </a:r>
            <a:r>
              <a:rPr lang="en-US" sz="4400" spc="-2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4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and</a:t>
            </a:r>
            <a:r>
              <a:rPr lang="en-US" sz="4400" spc="-25"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4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square</a:t>
            </a:r>
            <a:r>
              <a:rPr lang="en-US" sz="4400" spc="-2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4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average,</a:t>
            </a:r>
            <a:r>
              <a:rPr lang="en-US" sz="4400" spc="-2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400" spc="-5"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and</a:t>
            </a:r>
            <a:r>
              <a:rPr lang="en-US" sz="4400" spc="-2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4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no</a:t>
            </a:r>
            <a:r>
              <a:rPr lang="en-US" sz="4400" spc="-25"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4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man</a:t>
            </a:r>
            <a:r>
              <a:rPr lang="en-US" sz="4400" spc="-25"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4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could</a:t>
            </a:r>
            <a:r>
              <a:rPr lang="en-US" sz="4400" spc="-2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4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say</a:t>
            </a:r>
            <a:r>
              <a:rPr lang="en-US" sz="4400" spc="-2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4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it</a:t>
            </a:r>
            <a:r>
              <a:rPr lang="en-US" sz="4400" spc="-2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4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had</a:t>
            </a:r>
            <a:r>
              <a:rPr lang="en-US" sz="4400" spc="-2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4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done</a:t>
            </a:r>
            <a:r>
              <a:rPr lang="en-US" sz="4400" spc="-2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400" spc="-5"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more</a:t>
            </a:r>
            <a:r>
              <a:rPr lang="en-US" sz="4400" spc="-2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4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or</a:t>
            </a:r>
            <a:r>
              <a:rPr lang="en-US" sz="4400" spc="-25"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4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less</a:t>
            </a:r>
            <a:r>
              <a:rPr lang="en-US" sz="4400" spc="-2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4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than</a:t>
            </a:r>
            <a:r>
              <a:rPr lang="en-US" sz="4400" spc="-2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4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its</a:t>
            </a:r>
            <a:r>
              <a:rPr lang="en-US" sz="4400" spc="-2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400" spc="-5"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duty.</a:t>
            </a:r>
            <a:r>
              <a:rPr lang="en-US" sz="4400" spc="-2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4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But</a:t>
            </a:r>
            <a:r>
              <a:rPr lang="en-US" sz="4400" spc="-2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4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a</a:t>
            </a:r>
            <a:r>
              <a:rPr lang="en-US" sz="4400" spc="100" dirty="0">
                <a:latin typeface="Times New Roman" panose="02020603050405020304" pitchFamily="18" charset="0"/>
                <a:ea typeface="Calibri" panose="020F0502020204030204" pitchFamily="34" charset="0"/>
                <a:cs typeface="Times New Roman" panose="02020603050405020304" pitchFamily="18" charset="0"/>
              </a:rPr>
              <a:t> </a:t>
            </a:r>
            <a:r>
              <a:rPr lang="en-US" sz="44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correct</a:t>
            </a:r>
            <a:r>
              <a:rPr lang="en-US" sz="4400" spc="-25"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4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average</a:t>
            </a:r>
            <a:r>
              <a:rPr lang="en-US" sz="4400" spc="-25"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4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is</a:t>
            </a:r>
            <a:r>
              <a:rPr lang="en-US" sz="4400" spc="-25"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400" spc="-5"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only</a:t>
            </a:r>
            <a:r>
              <a:rPr lang="en-US" sz="4400" spc="-15"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4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a</a:t>
            </a:r>
            <a:r>
              <a:rPr lang="en-US" sz="4400" spc="-3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4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mild</a:t>
            </a:r>
            <a:r>
              <a:rPr lang="en-US" sz="4400" spc="-2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4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virtue</a:t>
            </a:r>
            <a:r>
              <a:rPr lang="en-US" sz="4400" spc="-25"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4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in</a:t>
            </a:r>
            <a:r>
              <a:rPr lang="en-US" sz="4400" spc="-3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4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a</a:t>
            </a:r>
            <a:r>
              <a:rPr lang="en-US" sz="4400" spc="-25"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40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w</a:t>
            </a:r>
            <a:r>
              <a:rPr lang="en-US" sz="4400" dirty="0">
                <a:latin typeface="Times New Roman" panose="02020603050405020304" pitchFamily="18" charset="0"/>
                <a:ea typeface="Calibri" panose="020F0502020204030204" pitchFamily="34" charset="0"/>
                <a:cs typeface="Times New Roman" panose="02020603050405020304" pitchFamily="18" charset="0"/>
              </a:rPr>
              <a:t>atch,</a:t>
            </a:r>
            <a:r>
              <a:rPr lang="en-US" sz="4400" spc="-20" dirty="0">
                <a:latin typeface="Times New Roman" panose="02020603050405020304" pitchFamily="18" charset="0"/>
                <a:ea typeface="Calibri" panose="020F0502020204030204" pitchFamily="34" charset="0"/>
                <a:cs typeface="Times New Roman" panose="02020603050405020304" pitchFamily="18" charset="0"/>
              </a:rPr>
              <a:t> </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14518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1326" y="1414133"/>
            <a:ext cx="10726220" cy="3460563"/>
          </a:xfrm>
          <a:prstGeom prst="rect">
            <a:avLst/>
          </a:prstGeom>
        </p:spPr>
        <p:txBody>
          <a:bodyPr wrap="square">
            <a:spAutoFit/>
          </a:bodyPr>
          <a:lstStyle/>
          <a:p>
            <a:pPr marL="71120" marR="62230" indent="-635">
              <a:lnSpc>
                <a:spcPct val="114000"/>
              </a:lnSpc>
              <a:spcBef>
                <a:spcPts val="1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took</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this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instrument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another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watchmaker.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said</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1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king-bolt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broken.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said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glad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nothing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more</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serious.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tell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plain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truth,</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had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idea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smtClean="0">
                <a:latin typeface="Times New Roman" panose="02020603050405020304" pitchFamily="18" charset="0"/>
                <a:ea typeface="Times New Roman" panose="02020603050405020304" pitchFamily="18" charset="0"/>
                <a:cs typeface="Times New Roman" panose="02020603050405020304" pitchFamily="18" charset="0"/>
              </a:rPr>
              <a:t>what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king-bolt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but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did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not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choose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appear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ignorant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stranger.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repaired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king-bolt,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but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what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8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watch</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gained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one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way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lost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in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another.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909185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38172" y="1372091"/>
            <a:ext cx="8825501" cy="3460563"/>
          </a:xfrm>
          <a:prstGeom prst="rect">
            <a:avLst/>
          </a:prstGeom>
        </p:spPr>
        <p:txBody>
          <a:bodyPr wrap="square">
            <a:spAutoFit/>
          </a:bodyPr>
          <a:lstStyle/>
          <a:p>
            <a:pPr marL="71120" marR="62230" indent="-635">
              <a:lnSpc>
                <a:spcPct val="114000"/>
              </a:lnSpc>
              <a:spcBef>
                <a:spcPts val="10"/>
              </a:spcBef>
              <a:spcAft>
                <a:spcPts val="0"/>
              </a:spcAft>
            </a:pPr>
            <a:r>
              <a:rPr lang="en-US" sz="3200" dirty="0" smtClean="0">
                <a:latin typeface="Times New Roman" panose="02020603050405020304" pitchFamily="18" charset="0"/>
                <a:ea typeface="Calibri" panose="020F0502020204030204" pitchFamily="34" charset="0"/>
                <a:cs typeface="Times New Roman" panose="02020603050405020304" pitchFamily="18" charset="0"/>
              </a:rPr>
              <a:t>It</a:t>
            </a:r>
            <a:r>
              <a:rPr lang="en-US" sz="3200" spc="-2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would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run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awhile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stop</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awhile,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run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awhile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again,</a:t>
            </a:r>
            <a:r>
              <a:rPr lang="en-US" sz="3200" spc="16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using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own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discretion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about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intervals.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every</a:t>
            </a:r>
            <a:r>
              <a:rPr lang="en-US" sz="3200" spc="-1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time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went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kicked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back</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like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musket.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19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padded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breast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for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few</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days,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but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finally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took</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watch</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another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watchmaker.</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241834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1536" y="1124536"/>
            <a:ext cx="9054957" cy="5016758"/>
          </a:xfrm>
          <a:prstGeom prst="rect">
            <a:avLst/>
          </a:prstGeom>
        </p:spPr>
        <p:txBody>
          <a:bodyPr wrap="square">
            <a:spAutoFit/>
          </a:bodyPr>
          <a:lstStyle/>
          <a:p>
            <a:r>
              <a:rPr lang="en-US" sz="3200" dirty="0">
                <a:latin typeface="Times New Roman" panose="02020603050405020304" pitchFamily="18" charset="0"/>
                <a:ea typeface="Calibri" panose="020F0502020204030204" pitchFamily="34" charset="0"/>
                <a:cs typeface="Times New Roman" panose="02020603050405020304" pitchFamily="18" charset="0"/>
              </a:rPr>
              <a: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picked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all</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pieces,</a:t>
            </a:r>
            <a:r>
              <a:rPr lang="en-US" sz="3200" spc="10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turned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ruin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over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over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under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his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glass;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said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there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appeared</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something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matter</a:t>
            </a:r>
            <a:r>
              <a:rPr lang="en-US" sz="3200" spc="14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with</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hair-trigger.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fixed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gave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fresh</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start.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did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well</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now,</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except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always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at</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ten</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minutes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ten</a:t>
            </a:r>
            <a:r>
              <a:rPr lang="en-US" sz="3200" spc="1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hands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would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shut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together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like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pair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scissors,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from</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time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forth</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they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would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travel</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together.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13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oldest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man</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world</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could</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not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make</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head</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tail</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time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day</a:t>
            </a:r>
            <a:r>
              <a:rPr lang="en-US" sz="3200" spc="-1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such</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watch,</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so</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went</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again</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15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have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thing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repaired.</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140761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7560" y="280015"/>
            <a:ext cx="9986479" cy="6247864"/>
          </a:xfrm>
          <a:prstGeom prst="rect">
            <a:avLst/>
          </a:prstGeom>
        </p:spPr>
        <p:txBody>
          <a:bodyPr wrap="square">
            <a:spAutoFit/>
          </a:bodyPr>
          <a:lstStyle/>
          <a:p>
            <a:pPr marL="70485" marR="65405">
              <a:lnSpc>
                <a:spcPct val="115000"/>
              </a:lnSpc>
              <a:spcBef>
                <a:spcPts val="1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He also remarked that part of the works needed half-soling. He made these things all right, and then my timepiece performed unexceptionably, save that now and then, after working along quietly for nearly eight hours, everything inside would let go all of a sudden and begin to buzz like a bee, and the hands would straightway begin to spin round and round so fast that their individuality was lost completely, and they simply seemed  </a:t>
            </a: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a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delicate spider's web over the face of the watch..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would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reel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next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twenty-four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hours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six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or</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seven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minutes,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stop</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with</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bang.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669258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2494" y="1621824"/>
            <a:ext cx="9472773" cy="3046988"/>
          </a:xfrm>
          <a:prstGeom prst="rect">
            <a:avLst/>
          </a:prstGeom>
        </p:spPr>
        <p:txBody>
          <a:bodyPr wrap="square">
            <a:spAutoFit/>
          </a:bodyPr>
          <a:lstStyle/>
          <a:p>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went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with</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heavy</a:t>
            </a:r>
            <a:r>
              <a:rPr lang="en-US" sz="3200" spc="-1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heart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one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more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watchmaker,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looked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on</a:t>
            </a:r>
            <a:r>
              <a:rPr lang="en-US" sz="3200" spc="2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while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took</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her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pieces.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prepared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cross-question</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him</a:t>
            </a:r>
            <a:r>
              <a:rPr lang="en-US" sz="3200" spc="-3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rigidly,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for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this</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thing</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getting</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serious.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13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watch</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cost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two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hundred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dollars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originally,</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seemed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have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paid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out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two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three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thousand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for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repairs.</a:t>
            </a:r>
            <a:r>
              <a:rPr lang="en-US" sz="3200" spc="415" dirty="0">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007208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9465" y="1369353"/>
            <a:ext cx="10459091" cy="4011098"/>
          </a:xfrm>
          <a:prstGeom prst="rect">
            <a:avLst/>
          </a:prstGeom>
        </p:spPr>
        <p:txBody>
          <a:bodyPr wrap="square">
            <a:spAutoFit/>
          </a:bodyPr>
          <a:lstStyle/>
          <a:p>
            <a:pPr marL="70485" marR="118110">
              <a:lnSpc>
                <a:spcPct val="115000"/>
              </a:lnSpc>
              <a:spcBef>
                <a:spcPts val="5"/>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While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waited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looked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presently</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recognized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this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watchmaker</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old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acquaintance--a</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steamboat</a:t>
            </a:r>
            <a:r>
              <a:rPr lang="en-US" sz="3200" spc="1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engineer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other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days,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good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engineer,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either.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examined</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all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parts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carefully,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just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other</a:t>
            </a:r>
            <a:r>
              <a:rPr lang="en-US" sz="3200" spc="24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watchmakers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done,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delivered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his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verdict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with</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same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confidence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manner.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He</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said:</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makes</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much</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steam-you</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want</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hang</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monkey-wrench</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on</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safety-valve!"</a:t>
            </a:r>
            <a:r>
              <a:rPr lang="en-US" sz="3200" spc="225" dirty="0">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999724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1" y="1070130"/>
            <a:ext cx="10376898" cy="4662174"/>
          </a:xfrm>
          <a:prstGeom prst="rect">
            <a:avLst/>
          </a:prstGeom>
        </p:spPr>
        <p:txBody>
          <a:bodyPr wrap="square">
            <a:spAutoFit/>
          </a:bodyPr>
          <a:lstStyle/>
          <a:p>
            <a:pPr marL="70485" marR="949325">
              <a:lnSpc>
                <a:spcPct val="114000"/>
              </a:lnSpc>
              <a:spcBef>
                <a:spcPts val="1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brained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him</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spot,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him</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buried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my</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own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expense.</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ea typeface="Calibri" panose="020F0502020204030204" pitchFamily="34" charset="0"/>
                <a:cs typeface="Times New Roman" panose="02020603050405020304" pitchFamily="18" charset="0"/>
              </a:rPr>
              <a:t>My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uncle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William</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(now</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deceased,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alas!)</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used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say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good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horse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good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horse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until</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run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away</a:t>
            </a:r>
            <a:r>
              <a:rPr lang="en-US" sz="3200" spc="19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once,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good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watch</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good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watch</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until</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repairers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got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chance</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he</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used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wonder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what</a:t>
            </a:r>
            <a:r>
              <a:rPr lang="en-US" sz="3200" spc="1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became</a:t>
            </a:r>
            <a:r>
              <a:rPr lang="en-US" sz="3200" spc="-3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all</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unsuccessful</a:t>
            </a:r>
            <a:r>
              <a:rPr lang="en-US" sz="3200" spc="-3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tinkers,</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gunsmiths,</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3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shoemakers,</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engineers,</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3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blacksmiths;</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but</a:t>
            </a:r>
            <a:r>
              <a:rPr lang="en-US" sz="3200" spc="34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nobody</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could</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ever</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tell</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him.”</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-Twain,</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Mark,</a:t>
            </a:r>
            <a:r>
              <a:rPr lang="en-US" sz="32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The</a:t>
            </a:r>
            <a:r>
              <a:rPr lang="en-US" sz="3200" u="sng" spc="-3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3200" u="sng" spc="-5"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Complete</a:t>
            </a:r>
            <a:r>
              <a:rPr lang="en-US" sz="3200" u="sng" spc="-35"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Works</a:t>
            </a:r>
            <a:r>
              <a:rPr lang="en-US" sz="3200" u="sng" spc="-3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of</a:t>
            </a:r>
            <a:r>
              <a:rPr lang="en-US" sz="3200" u="sng" spc="-35"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Mark</a:t>
            </a:r>
            <a:r>
              <a:rPr lang="en-US" sz="3200" u="sng" spc="-3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Twain</a:t>
            </a:r>
            <a:r>
              <a:rPr lang="en-US" sz="3200" u="sng" spc="-3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800545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3303" y="626724"/>
            <a:ext cx="10561833" cy="4253472"/>
          </a:xfrm>
          <a:prstGeom prst="rect">
            <a:avLst/>
          </a:prstGeom>
        </p:spPr>
        <p:txBody>
          <a:bodyPr wrap="square">
            <a:spAutoFit/>
          </a:bodyPr>
          <a:lstStyle/>
          <a:p>
            <a:pPr marL="71120" marR="83185">
              <a:lnSpc>
                <a:spcPct val="115000"/>
              </a:lnSpc>
              <a:spcBef>
                <a:spcPts val="0"/>
              </a:spcBef>
              <a:spcAft>
                <a:spcPts val="0"/>
              </a:spcAft>
            </a:pP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Twain’s</a:t>
            </a:r>
            <a:r>
              <a:rPr lang="en-US" sz="3200" spc="-25"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Letters</a:t>
            </a:r>
            <a:r>
              <a:rPr lang="en-US" sz="3200" u="sng" spc="-25"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from</a:t>
            </a:r>
            <a:r>
              <a:rPr lang="en-US" sz="3200" u="sng" spc="-35"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the</a:t>
            </a:r>
            <a:r>
              <a:rPr lang="en-US" sz="3200" u="sng" spc="-25"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E</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arth.</a:t>
            </a:r>
            <a:r>
              <a:rPr lang="en-US" sz="3200" spc="2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Harper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&amp;</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Row,</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1938,</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full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such</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examples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experimentation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well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as</a:t>
            </a:r>
            <a:r>
              <a:rPr lang="en-US" sz="3200" spc="2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other</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interesting</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topics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related</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statistics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research</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methods.</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20"/>
              </a:spcBef>
            </a:pP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“Papers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Adam</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Family”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(Diaries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Adam</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Eve),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Adam</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Eve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discuss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new</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discoveries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1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being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Garden.</a:t>
            </a:r>
            <a:r>
              <a:rPr lang="en-US" sz="3200" spc="2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Adam</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conducts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experiments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with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Abel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animals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finds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Garden.</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ctr">
              <a:spcBef>
                <a:spcPts val="25"/>
              </a:spcBef>
            </a:pP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590207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6470" y="1178219"/>
            <a:ext cx="10726220" cy="4031873"/>
          </a:xfrm>
          <a:prstGeom prst="rect">
            <a:avLst/>
          </a:prstGeom>
        </p:spPr>
        <p:txBody>
          <a:bodyPr wrap="square">
            <a:spAutoFit/>
          </a:bodyPr>
          <a:lstStyle/>
          <a:p>
            <a:r>
              <a:rPr lang="en-US" sz="3200" dirty="0">
                <a:latin typeface="Times New Roman" panose="02020603050405020304" pitchFamily="18" charset="0"/>
                <a:ea typeface="Calibri" panose="020F0502020204030204" pitchFamily="34" charset="0"/>
                <a:cs typeface="Times New Roman" panose="02020603050405020304" pitchFamily="18" charset="0"/>
              </a:rPr>
              <a:t>From</a:t>
            </a:r>
            <a:r>
              <a:rPr lang="en-US" sz="3200" spc="-40" dirty="0">
                <a:latin typeface="Times New Roman" panose="02020603050405020304" pitchFamily="18" charset="0"/>
                <a:ea typeface="Calibri" panose="020F0502020204030204" pitchFamily="34"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Eve’s</a:t>
            </a:r>
            <a:r>
              <a:rPr lang="en-US" sz="3200" u="sng" spc="-3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Diary</a:t>
            </a:r>
            <a:r>
              <a:rPr lang="en-US" sz="3200" dirty="0">
                <a:latin typeface="Times New Roman" panose="02020603050405020304" pitchFamily="18" charset="0"/>
                <a:ea typeface="Calibri" panose="020F0502020204030204" pitchFamily="34" charset="0"/>
                <a:cs typeface="Times New Roman" panose="02020603050405020304" pitchFamily="18" charset="0"/>
              </a:rPr>
              <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talking</a:t>
            </a:r>
            <a:r>
              <a:rPr lang="en-US" sz="3200" spc="-3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about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Adam:</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“Our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first</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memorable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scientific</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discovery</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law</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water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15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like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fluids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run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downhill,</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not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up.</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Adam</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found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this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out.</a:t>
            </a:r>
            <a:r>
              <a:rPr lang="en-US" sz="3200" spc="-3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Days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days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conducted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his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experiments</a:t>
            </a:r>
            <a:r>
              <a:rPr lang="en-US" sz="3200" spc="19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secretly,</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saying</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nothing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me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about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for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wanted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make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perfectly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sure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before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spoke.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knew</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something</a:t>
            </a:r>
            <a:r>
              <a:rPr lang="en-US" sz="3200" spc="1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prime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importance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disturbing</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his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great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intellect,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for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his</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repose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troubled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thrashed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about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in</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his</a:t>
            </a:r>
            <a:r>
              <a:rPr lang="en-US" sz="3200" spc="23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sleep</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good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deal.</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53231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6954" y="1980779"/>
            <a:ext cx="7954297" cy="2357568"/>
          </a:xfrm>
          <a:prstGeom prst="rect">
            <a:avLst/>
          </a:prstGeom>
        </p:spPr>
        <p:txBody>
          <a:bodyPr wrap="square">
            <a:spAutoFit/>
          </a:bodyPr>
          <a:lstStyle/>
          <a:p>
            <a:pPr marL="71120" marR="194945">
              <a:lnSpc>
                <a:spcPct val="115000"/>
              </a:lnSpc>
              <a:spcBef>
                <a:spcPts val="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“Eight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grown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Americans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out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ten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dread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coming</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Fourth,</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with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pandemonium</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perils,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rejoice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when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gone--if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still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alive.”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spc="-5" dirty="0">
                <a:latin typeface="Times New Roman" panose="02020603050405020304" pitchFamily="18" charset="0"/>
                <a:ea typeface="Times New Roman" panose="02020603050405020304" pitchFamily="18" charset="0"/>
                <a:cs typeface="Times New Roman" panose="02020603050405020304" pitchFamily="18" charset="0"/>
              </a:rPr>
              <a:t>Following</a:t>
            </a:r>
            <a:r>
              <a:rPr lang="en-US" sz="3200" i="1"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i="1"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i="1" spc="-5" dirty="0">
                <a:latin typeface="Times New Roman" panose="02020603050405020304" pitchFamily="18" charset="0"/>
                <a:ea typeface="Times New Roman" panose="02020603050405020304" pitchFamily="18" charset="0"/>
                <a:cs typeface="Times New Roman" panose="02020603050405020304" pitchFamily="18" charset="0"/>
              </a:rPr>
              <a:t>Equator</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pPr algn="ctr"/>
            <a:r>
              <a:rPr lang="en-US" b="1" dirty="0" smtClean="0"/>
              <a:t>Also on the Fourth of July</a:t>
            </a:r>
            <a:endParaRPr lang="en-US" b="1" dirty="0"/>
          </a:p>
        </p:txBody>
      </p:sp>
    </p:spTree>
    <p:extLst>
      <p:ext uri="{BB962C8B-B14F-4D97-AF65-F5344CB8AC3E}">
        <p14:creationId xmlns:p14="http://schemas.microsoft.com/office/powerpoint/2010/main" val="355351455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7820" y="1581132"/>
            <a:ext cx="10931703" cy="3539430"/>
          </a:xfrm>
          <a:prstGeom prst="rect">
            <a:avLst/>
          </a:prstGeom>
        </p:spPr>
        <p:txBody>
          <a:bodyPr wrap="square">
            <a:spAutoFit/>
          </a:bodyPr>
          <a:lstStyle/>
          <a:p>
            <a:r>
              <a:rPr lang="en-US" sz="3200" dirty="0">
                <a:latin typeface="Times New Roman" panose="02020603050405020304" pitchFamily="18" charset="0"/>
                <a:ea typeface="Calibri" panose="020F0502020204030204" pitchFamily="34" charset="0"/>
                <a:cs typeface="Times New Roman" panose="02020603050405020304" pitchFamily="18" charset="0"/>
              </a:rPr>
              <a:t>But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at</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last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sure,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he</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told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me.</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could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not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believe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seemed</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strange,</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so</a:t>
            </a:r>
            <a:r>
              <a:rPr lang="en-US" sz="3200" spc="1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impossible.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My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astonishment</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his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triumph,</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his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reward.</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took</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me</a:t>
            </a:r>
            <a:r>
              <a:rPr lang="en-US" sz="3200" spc="-3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from</a:t>
            </a:r>
            <a:r>
              <a:rPr lang="en-US" sz="3200" spc="-3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rill</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rill—dozens</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them—saying</a:t>
            </a:r>
            <a:r>
              <a:rPr lang="en-US" sz="3200" spc="3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always,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"There—you</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see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runs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downhill—in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every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case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runs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downhill,</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never</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up.</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My</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theory</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right;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is</a:t>
            </a:r>
            <a:r>
              <a:rPr lang="en-US" sz="3200" spc="1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proven,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established,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nothing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can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controvert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pure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delight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see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his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exultation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this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great</a:t>
            </a:r>
            <a:r>
              <a:rPr lang="en-US" sz="3200" spc="27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discovery.</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805656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1515" y="392431"/>
            <a:ext cx="11527604" cy="6321731"/>
          </a:xfrm>
          <a:prstGeom prst="rect">
            <a:avLst/>
          </a:prstGeom>
        </p:spPr>
        <p:txBody>
          <a:bodyPr wrap="square">
            <a:spAutoFit/>
          </a:bodyPr>
          <a:lstStyle/>
          <a:p>
            <a:pPr marL="70485" marR="118110">
              <a:lnSpc>
                <a:spcPct val="115000"/>
              </a:lnSpc>
              <a:spcBef>
                <a:spcPts val="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present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day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child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wonders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see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water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run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down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up,</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but</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smtClean="0">
                <a:latin typeface="Times New Roman" panose="02020603050405020304" pitchFamily="18" charset="0"/>
                <a:ea typeface="Times New Roman" panose="02020603050405020304" pitchFamily="18" charset="0"/>
                <a:cs typeface="Times New Roman" panose="02020603050405020304" pitchFamily="18" charset="0"/>
              </a:rPr>
              <a:t>amazing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thing</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then,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hard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believe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any</a:t>
            </a:r>
            <a:r>
              <a:rPr lang="en-US" sz="3200" spc="-1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fact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have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ever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encountered.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You</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see,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simple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matter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been</a:t>
            </a:r>
            <a:r>
              <a:rPr lang="en-US" sz="3200" spc="16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under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eyes</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from</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day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made,</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but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had</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never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happened</a:t>
            </a:r>
            <a:r>
              <a:rPr lang="en-US" sz="3200" spc="-1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notice</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took</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some</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time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accept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13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adjust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myself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for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long</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time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could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not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see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running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stream</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without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voluntarily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involuntarily</a:t>
            </a:r>
            <a:r>
              <a:rPr lang="en-US" sz="3200" spc="2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taking</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note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dip</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surface,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half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expecting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see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Adam's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law</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violated;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but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last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convinced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1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remained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from</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day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forth</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should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have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been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startled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perplexed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see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waterfall</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going</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up</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19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wrong</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way.</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7155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6867" y="1800783"/>
            <a:ext cx="10428270" cy="2850011"/>
          </a:xfrm>
          <a:prstGeom prst="rect">
            <a:avLst/>
          </a:prstGeom>
        </p:spPr>
        <p:txBody>
          <a:bodyPr wrap="square">
            <a:spAutoFit/>
          </a:bodyPr>
          <a:lstStyle/>
          <a:p>
            <a:pPr marL="70485" marR="135890" indent="-635">
              <a:lnSpc>
                <a:spcPct val="115000"/>
              </a:lnSpc>
              <a:spcBef>
                <a:spcPts val="10"/>
              </a:spcBef>
              <a:spcAft>
                <a:spcPts val="0"/>
              </a:spcAft>
            </a:pP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Knowledge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acquired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hard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work;</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none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flung</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our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heads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gratis.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law</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18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Adam's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first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great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contribution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science;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for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more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two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centuries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went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his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name—Adam's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Law</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19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Fluidic</a:t>
            </a:r>
            <a:r>
              <a:rPr lang="en-US" sz="3200" spc="-9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Precipitation.”</a:t>
            </a:r>
          </a:p>
          <a:p>
            <a:pPr>
              <a:spcBef>
                <a:spcPts val="25"/>
              </a:spcBef>
            </a:pP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685108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0430" y="810973"/>
            <a:ext cx="10243335" cy="5016758"/>
          </a:xfrm>
          <a:prstGeom prst="rect">
            <a:avLst/>
          </a:prstGeom>
        </p:spPr>
        <p:txBody>
          <a:bodyPr wrap="square">
            <a:spAutoFit/>
          </a:bodyPr>
          <a:lstStyle/>
          <a:p>
            <a:r>
              <a:rPr lang="en-US" sz="3200" dirty="0">
                <a:latin typeface="Times New Roman" panose="02020603050405020304" pitchFamily="18" charset="0"/>
                <a:ea typeface="Calibri" panose="020F0502020204030204" pitchFamily="34" charset="0"/>
                <a:cs typeface="Times New Roman" panose="02020603050405020304" pitchFamily="18" charset="0"/>
              </a:rPr>
              <a:t>Eve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also</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conducts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experiments.</a:t>
            </a:r>
            <a:r>
              <a:rPr lang="en-US" sz="3200" spc="2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“By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experiment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know</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wood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swims,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dry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leaves,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feathers,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1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plenty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other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things;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therefore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by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all</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cumulative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evidence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you</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know</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rock</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will</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swim;</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but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you</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have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39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put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up</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with</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simply</a:t>
            </a:r>
            <a:r>
              <a:rPr lang="en-US" sz="3200" spc="-1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knowing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for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there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isn't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prove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it—up</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now.</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But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shall</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find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way—then</a:t>
            </a:r>
            <a:r>
              <a:rPr lang="en-US" sz="3200" spc="23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excitement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will</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Such</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things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make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me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sad;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because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by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when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have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found</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out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everything</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there</a:t>
            </a:r>
            <a:r>
              <a:rPr lang="en-US" sz="3200" spc="17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won't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more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excitements,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do</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love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excitements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other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night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couldn't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sleep</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for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thinking</a:t>
            </a:r>
            <a:r>
              <a:rPr lang="en-US" sz="3200" spc="-3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about</a:t>
            </a:r>
            <a:r>
              <a:rPr lang="en-US" sz="3200" spc="24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98904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4949" y="1314406"/>
            <a:ext cx="10808413" cy="4524315"/>
          </a:xfrm>
          <a:prstGeom prst="rect">
            <a:avLst/>
          </a:prstGeom>
        </p:spPr>
        <p:txBody>
          <a:bodyPr wrap="square">
            <a:spAutoFit/>
          </a:bodyPr>
          <a:lstStyle/>
          <a:p>
            <a:r>
              <a:rPr lang="en-US" sz="3200" dirty="0">
                <a:latin typeface="Times New Roman" panose="02020603050405020304" pitchFamily="18" charset="0"/>
                <a:ea typeface="Calibri" panose="020F0502020204030204" pitchFamily="34" charset="0"/>
                <a:cs typeface="Times New Roman" panose="02020603050405020304" pitchFamily="18" charset="0"/>
              </a:rPr>
              <a:t>Eve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conducts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experiment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see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how</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milk</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gets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into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cow.</a:t>
            </a:r>
            <a:r>
              <a:rPr lang="en-US" sz="3200" spc="2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scored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next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great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triumph</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for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science</a:t>
            </a:r>
            <a:r>
              <a:rPr lang="en-US" sz="3200" spc="1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myself: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wit,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how</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milk</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gets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into</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cow.</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Both</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us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marveled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over</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mystery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long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time.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We</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had</a:t>
            </a:r>
            <a:r>
              <a:rPr lang="en-US" sz="3200" spc="24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followed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cows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around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for</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years—that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daytime—but</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never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caught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them</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drinking</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fluid</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14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color.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so,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last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said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they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undoubtedly</a:t>
            </a:r>
            <a:r>
              <a:rPr lang="en-US" sz="3200" spc="-1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procured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night.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took</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turns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watched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them</a:t>
            </a:r>
            <a:r>
              <a:rPr lang="en-US" sz="3200" spc="-3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by</a:t>
            </a:r>
            <a:r>
              <a:rPr lang="en-US" sz="3200" spc="23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night.</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result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same—the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puzzle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remained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unsolved.</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25054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9480" y="1343642"/>
            <a:ext cx="9729626" cy="4622804"/>
          </a:xfrm>
          <a:prstGeom prst="rect">
            <a:avLst/>
          </a:prstGeom>
        </p:spPr>
        <p:txBody>
          <a:bodyPr wrap="square">
            <a:spAutoFit/>
          </a:bodyPr>
          <a:lstStyle/>
          <a:p>
            <a:pPr marL="70485" marR="135890">
              <a:lnSpc>
                <a:spcPct val="115000"/>
              </a:lnSpc>
              <a:spcBef>
                <a:spcPts val="0"/>
              </a:spcBef>
              <a:spcAft>
                <a:spcPts val="0"/>
              </a:spcAft>
            </a:pP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These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proceedings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were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sort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expected</a:t>
            </a:r>
            <a:r>
              <a:rPr lang="en-US" sz="3200" spc="1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beginners,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but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perceives,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now,</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were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unscientific.</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time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came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when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experience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taught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us</a:t>
            </a:r>
            <a:r>
              <a:rPr lang="en-US" sz="3200" spc="16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better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methods.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night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lay</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musing,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looking</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stars,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grand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idea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flashed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through</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head,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7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saw</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my</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My</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 first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impulse</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wake</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Adam</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tell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him,</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but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resisted</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kept</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my</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secret.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slept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no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wink</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rest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night.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098653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23318" y="1451143"/>
            <a:ext cx="9452224" cy="4056495"/>
          </a:xfrm>
          <a:prstGeom prst="rect">
            <a:avLst/>
          </a:prstGeom>
        </p:spPr>
        <p:txBody>
          <a:bodyPr wrap="square">
            <a:spAutoFit/>
          </a:bodyPr>
          <a:lstStyle/>
          <a:p>
            <a:pPr marL="71120" marR="107315">
              <a:lnSpc>
                <a:spcPct val="115000"/>
              </a:lnSpc>
              <a:spcBef>
                <a:spcPts val="265"/>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moment</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first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pale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streak</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dawn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appeared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flitted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stealthily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away;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deep</a:t>
            </a:r>
            <a:r>
              <a:rPr lang="en-US" sz="3200" spc="1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woods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chose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small</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grassy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spot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wattled</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making</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secure</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pen;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then</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enclosed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cow</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1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milked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dry,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left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her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there,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prisoner.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There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nothing</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there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drink—she</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must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get</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milk</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secret</a:t>
            </a:r>
            <a:r>
              <a:rPr lang="en-US" sz="3200" spc="10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alchemy,</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or</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stay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dry.</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04210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3139" y="1000514"/>
            <a:ext cx="10397447" cy="5016758"/>
          </a:xfrm>
          <a:prstGeom prst="rect">
            <a:avLst/>
          </a:prstGeom>
        </p:spPr>
        <p:txBody>
          <a:bodyPr wrap="square">
            <a:spAutoFit/>
          </a:bodyPr>
          <a:lstStyle/>
          <a:p>
            <a:r>
              <a:rPr lang="en-US" sz="3200" dirty="0">
                <a:latin typeface="Times New Roman" panose="02020603050405020304" pitchFamily="18" charset="0"/>
                <a:ea typeface="Calibri" panose="020F0502020204030204" pitchFamily="34" charset="0"/>
                <a:cs typeface="Times New Roman" panose="02020603050405020304" pitchFamily="18" charset="0"/>
              </a:rPr>
              <a:t>All</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day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fidget,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could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not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talk</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connectedly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preoccupied;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but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Adam</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busy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trying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14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invent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multiplication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table,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did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not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notice.</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Toward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sunset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had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got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far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6</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times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9</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are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27,</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while</a:t>
            </a:r>
            <a:r>
              <a:rPr lang="en-US" sz="3200" spc="3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drunk</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with</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joy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his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achievement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dead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presence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all</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things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else,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stole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away</a:t>
            </a:r>
            <a:r>
              <a:rPr lang="en-US" sz="3200" spc="-1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my</a:t>
            </a:r>
            <a:r>
              <a:rPr lang="en-US" sz="3200" spc="10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cow.</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My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hand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shook</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with</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excitement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with</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dread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failure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for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some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moments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could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not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get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grip</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3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teat;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succeeded,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milk</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came!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Two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gallons.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Two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gallons,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nothing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make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out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526055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3722" y="1470664"/>
            <a:ext cx="9873464" cy="4607993"/>
          </a:xfrm>
          <a:prstGeom prst="rect">
            <a:avLst/>
          </a:prstGeom>
        </p:spPr>
        <p:txBody>
          <a:bodyPr wrap="square">
            <a:spAutoFit/>
          </a:bodyPr>
          <a:lstStyle/>
          <a:p>
            <a:pPr marL="70485" marR="104775">
              <a:lnSpc>
                <a:spcPct val="115000"/>
              </a:lnSpc>
              <a:spcBef>
                <a:spcPts val="1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knew</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a:t>
            </a:r>
            <a:r>
              <a:rPr lang="en-US" sz="3200" spc="25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once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explanation: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milk</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taken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mouth,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condensed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from</a:t>
            </a:r>
            <a:r>
              <a:rPr lang="en-US" sz="3200" spc="-25"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atmosphere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through</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37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cow's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hair.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ran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told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Adam,</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his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happiness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great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mine,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his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pride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inexpressible.</a:t>
            </a:r>
          </a:p>
          <a:p>
            <a:pPr marL="70485" marR="107315">
              <a:lnSpc>
                <a:spcPct val="114000"/>
              </a:lnSpc>
              <a:spcBef>
                <a:spcPts val="1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Presently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said,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"Do</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you</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know,</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you</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have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made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merely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weighty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far-reaching</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contribution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4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science,</a:t>
            </a:r>
            <a:r>
              <a:rPr lang="en-US" sz="3200" spc="-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but</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two."</a:t>
            </a:r>
          </a:p>
        </p:txBody>
      </p:sp>
    </p:spTree>
    <p:extLst>
      <p:ext uri="{BB962C8B-B14F-4D97-AF65-F5344CB8AC3E}">
        <p14:creationId xmlns:p14="http://schemas.microsoft.com/office/powerpoint/2010/main" val="131568220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0287" y="1380515"/>
            <a:ext cx="11219379" cy="4031873"/>
          </a:xfrm>
          <a:prstGeom prst="rect">
            <a:avLst/>
          </a:prstGeom>
        </p:spPr>
        <p:txBody>
          <a:bodyPr wrap="square">
            <a:spAutoFit/>
          </a:bodyPr>
          <a:lstStyle/>
          <a:p>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true.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By</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series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experiments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long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ago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arrived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conclusion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atmospheric</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air</a:t>
            </a:r>
            <a:r>
              <a:rPr lang="en-US" sz="3200" spc="20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consisted</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water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invisible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suspension;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also,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components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water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were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hydrogen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oxygen,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13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proportion</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two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parts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former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one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latter,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expressible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symbol</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t>
            </a:r>
            <a:r>
              <a:rPr lang="en-US" sz="3200" baseline="-25000" dirty="0">
                <a:latin typeface="Times New Roman" panose="02020603050405020304" pitchFamily="18" charset="0"/>
                <a:ea typeface="Calibri" panose="020F0502020204030204" pitchFamily="34" charset="0"/>
                <a:cs typeface="Times New Roman" panose="02020603050405020304" pitchFamily="18" charset="0"/>
              </a:rPr>
              <a:t>2</a:t>
            </a:r>
            <a:r>
              <a:rPr lang="en-US" sz="3200" dirty="0">
                <a:latin typeface="Times New Roman" panose="02020603050405020304" pitchFamily="18" charset="0"/>
                <a:ea typeface="Calibri" panose="020F0502020204030204" pitchFamily="34" charset="0"/>
                <a:cs typeface="Times New Roman" panose="02020603050405020304" pitchFamily="18" charset="0"/>
              </a:rPr>
              <a:t>0.</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My</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discovery</a:t>
            </a:r>
            <a:r>
              <a:rPr lang="en-US" sz="3200" spc="17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revealed</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fact</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there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still</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another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ingredient—milk.</a:t>
            </a:r>
            <a:r>
              <a:rPr lang="en-US" sz="3200" spc="-4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enlarged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symbol</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H</a:t>
            </a:r>
            <a:r>
              <a:rPr lang="en-US" sz="3200" spc="-5" baseline="-25000" dirty="0" smtClean="0">
                <a:effectLst/>
                <a:latin typeface="Times New Roman" panose="02020603050405020304" pitchFamily="18" charset="0"/>
                <a:ea typeface="Calibri" panose="020F0502020204030204" pitchFamily="34" charset="0"/>
                <a:cs typeface="Times New Roman" panose="02020603050405020304" pitchFamily="18" charset="0"/>
              </a:rPr>
              <a:t>2</a:t>
            </a:r>
            <a:r>
              <a:rPr lang="en-US" sz="3200" spc="-5" dirty="0">
                <a:latin typeface="Times New Roman" panose="02020603050405020304" pitchFamily="18" charset="0"/>
                <a:ea typeface="Calibri" panose="020F0502020204030204" pitchFamily="34" charset="0"/>
                <a:cs typeface="Times New Roman" panose="02020603050405020304" pitchFamily="18" charset="0"/>
              </a:rPr>
              <a:t>0,M.”</a:t>
            </a:r>
            <a:r>
              <a:rPr lang="en-US" sz="3200" spc="2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-Twain,</a:t>
            </a:r>
            <a:r>
              <a:rPr lang="en-US" sz="3200" spc="235" dirty="0">
                <a:latin typeface="Times New Roman" panose="02020603050405020304" pitchFamily="18" charset="0"/>
                <a:ea typeface="Calibri" panose="020F0502020204030204" pitchFamily="34" charset="0"/>
                <a:cs typeface="Times New Roman" panose="02020603050405020304" pitchFamily="18" charset="0"/>
              </a:rPr>
              <a:t> </a:t>
            </a:r>
            <a:r>
              <a:rPr lang="en-US" sz="3200" u="sng" dirty="0" smtClean="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Letters</a:t>
            </a:r>
            <a:r>
              <a:rPr lang="en-US" sz="3200" u="sng" spc="-35" dirty="0" smtClean="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From</a:t>
            </a:r>
            <a:r>
              <a:rPr lang="en-US" sz="3200" u="sng" spc="-4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The</a:t>
            </a:r>
            <a:r>
              <a:rPr lang="en-US" sz="3200" u="sng" spc="-35"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Earth</a:t>
            </a:r>
            <a:r>
              <a:rPr lang="en-US" sz="3200" u="sng" spc="-3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69531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9638" y="2019946"/>
            <a:ext cx="9045677" cy="2456057"/>
          </a:xfrm>
          <a:prstGeom prst="rect">
            <a:avLst/>
          </a:prstGeom>
        </p:spPr>
        <p:txBody>
          <a:bodyPr wrap="square">
            <a:spAutoFit/>
          </a:bodyPr>
          <a:lstStyle/>
          <a:p>
            <a:pPr marL="71120" marR="107315">
              <a:lnSpc>
                <a:spcPct val="120000"/>
              </a:lnSpc>
              <a:spcBef>
                <a:spcPts val="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“Get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your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facts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first,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you</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distort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them</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much</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you</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please.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25"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Facts</a:t>
            </a:r>
            <a:r>
              <a:rPr lang="en-US" sz="3200" spc="-2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are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stubborn,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but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statistics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are</a:t>
            </a:r>
            <a:r>
              <a:rPr lang="en-US" sz="3200" spc="1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more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pliable</a:t>
            </a: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n-US" sz="3200" spc="-25"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attributed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Twain,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but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can’t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find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specific</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reference</a:t>
            </a:r>
          </a:p>
        </p:txBody>
      </p:sp>
      <p:sp>
        <p:nvSpPr>
          <p:cNvPr id="3" name="Title 2"/>
          <p:cNvSpPr>
            <a:spLocks noGrp="1"/>
          </p:cNvSpPr>
          <p:nvPr>
            <p:ph type="title"/>
          </p:nvPr>
        </p:nvSpPr>
        <p:spPr/>
        <p:txBody>
          <a:bodyPr/>
          <a:lstStyle/>
          <a:p>
            <a:pPr algn="ctr"/>
            <a:r>
              <a:rPr lang="en-US" b="1" dirty="0" smtClean="0"/>
              <a:t>Facts and Statistics</a:t>
            </a:r>
            <a:endParaRPr lang="en-US" b="1" dirty="0"/>
          </a:p>
        </p:txBody>
      </p:sp>
    </p:spTree>
    <p:extLst>
      <p:ext uri="{BB962C8B-B14F-4D97-AF65-F5344CB8AC3E}">
        <p14:creationId xmlns:p14="http://schemas.microsoft.com/office/powerpoint/2010/main" val="15082205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7011" y="1807341"/>
            <a:ext cx="10191964" cy="4401205"/>
          </a:xfrm>
          <a:prstGeom prst="rect">
            <a:avLst/>
          </a:prstGeom>
        </p:spPr>
        <p:txBody>
          <a:bodyPr wrap="square">
            <a:spAutoFit/>
          </a:bodyPr>
          <a:lstStyle/>
          <a:p>
            <a:pPr>
              <a:spcBef>
                <a:spcPts val="15"/>
              </a:spcBef>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ea typeface="Calibri" panose="020F0502020204030204" pitchFamily="34" charset="0"/>
                <a:cs typeface="Times New Roman" panose="02020603050405020304" pitchFamily="18" charset="0"/>
              </a:rPr>
              <a:t>Twain</a:t>
            </a:r>
            <a:r>
              <a:rPr lang="en-US" sz="4000" spc="-3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enjoyed</a:t>
            </a:r>
            <a:r>
              <a:rPr lang="en-US" sz="4000" spc="-30"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talking</a:t>
            </a:r>
            <a:r>
              <a:rPr lang="en-US" sz="4000" spc="-25"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about</a:t>
            </a:r>
            <a:r>
              <a:rPr lang="en-US" sz="4000" spc="-30" dirty="0">
                <a:latin typeface="Times New Roman" panose="02020603050405020304" pitchFamily="18" charset="0"/>
                <a:ea typeface="Calibri" panose="020F0502020204030204" pitchFamily="34" charset="0"/>
                <a:cs typeface="Times New Roman" panose="02020603050405020304" pitchFamily="18" charset="0"/>
              </a:rPr>
              <a:t> </a:t>
            </a:r>
            <a:r>
              <a:rPr lang="en-US" sz="4000" spc="-5" dirty="0">
                <a:latin typeface="Times New Roman" panose="02020603050405020304" pitchFamily="18" charset="0"/>
                <a:ea typeface="Calibri" panose="020F0502020204030204" pitchFamily="34" charset="0"/>
                <a:cs typeface="Times New Roman" panose="02020603050405020304" pitchFamily="18" charset="0"/>
              </a:rPr>
              <a:t>probability</a:t>
            </a:r>
            <a:r>
              <a:rPr lang="en-US" sz="4000" spc="-30"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and</a:t>
            </a:r>
            <a:r>
              <a:rPr lang="en-US" sz="4000" spc="-25"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using</a:t>
            </a:r>
            <a:r>
              <a:rPr lang="en-US" sz="4000" spc="-30" dirty="0">
                <a:latin typeface="Times New Roman" panose="02020603050405020304" pitchFamily="18" charset="0"/>
                <a:ea typeface="Calibri" panose="020F0502020204030204" pitchFamily="34" charset="0"/>
                <a:cs typeface="Times New Roman" panose="02020603050405020304" pitchFamily="18" charset="0"/>
              </a:rPr>
              <a:t> </a:t>
            </a:r>
            <a:r>
              <a:rPr lang="en-US" sz="4000" spc="-5" dirty="0">
                <a:latin typeface="Times New Roman" panose="02020603050405020304" pitchFamily="18" charset="0"/>
                <a:ea typeface="Calibri" panose="020F0502020204030204" pitchFamily="34" charset="0"/>
                <a:cs typeface="Times New Roman" panose="02020603050405020304" pitchFamily="18" charset="0"/>
              </a:rPr>
              <a:t>examples</a:t>
            </a:r>
            <a:r>
              <a:rPr lang="en-US" sz="4000" spc="-30"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of</a:t>
            </a:r>
            <a:r>
              <a:rPr lang="en-US" sz="4000" spc="-25" dirty="0">
                <a:latin typeface="Times New Roman" panose="02020603050405020304" pitchFamily="18" charset="0"/>
                <a:ea typeface="Calibri" panose="020F0502020204030204" pitchFamily="34" charset="0"/>
                <a:cs typeface="Times New Roman" panose="02020603050405020304" pitchFamily="18" charset="0"/>
              </a:rPr>
              <a:t> </a:t>
            </a:r>
            <a:r>
              <a:rPr lang="en-US" sz="4000" spc="-5" dirty="0">
                <a:latin typeface="Times New Roman" panose="02020603050405020304" pitchFamily="18" charset="0"/>
                <a:ea typeface="Calibri" panose="020F0502020204030204" pitchFamily="34" charset="0"/>
                <a:cs typeface="Times New Roman" panose="02020603050405020304" pitchFamily="18" charset="0"/>
              </a:rPr>
              <a:t>probability</a:t>
            </a:r>
            <a:r>
              <a:rPr lang="en-US" sz="4000" spc="-20"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in</a:t>
            </a:r>
            <a:r>
              <a:rPr lang="en-US" sz="4000" spc="-30"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his</a:t>
            </a:r>
            <a:r>
              <a:rPr lang="en-US" sz="4000" spc="-35"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speeches</a:t>
            </a:r>
            <a:r>
              <a:rPr lang="en-US" sz="4000" spc="-25"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and</a:t>
            </a:r>
            <a:r>
              <a:rPr lang="en-US" sz="4000" spc="-30"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short</a:t>
            </a:r>
            <a:r>
              <a:rPr lang="en-US" sz="4000" spc="-25"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stories.</a:t>
            </a:r>
            <a:r>
              <a:rPr lang="en-US" sz="4000" spc="-30"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The</a:t>
            </a:r>
            <a:r>
              <a:rPr lang="en-US" sz="4000" spc="255"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term</a:t>
            </a:r>
            <a:r>
              <a:rPr lang="en-US" sz="4000" spc="-30"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“luck”</a:t>
            </a:r>
            <a:r>
              <a:rPr lang="en-US" sz="4000" spc="-20"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is</a:t>
            </a:r>
            <a:r>
              <a:rPr lang="en-US" sz="4000" spc="-20"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used</a:t>
            </a:r>
            <a:r>
              <a:rPr lang="en-US" sz="4000" spc="-20" dirty="0">
                <a:latin typeface="Times New Roman" panose="02020603050405020304" pitchFamily="18" charset="0"/>
                <a:ea typeface="Calibri" panose="020F0502020204030204" pitchFamily="34" charset="0"/>
                <a:cs typeface="Times New Roman" panose="02020603050405020304" pitchFamily="18" charset="0"/>
              </a:rPr>
              <a:t> </a:t>
            </a:r>
            <a:r>
              <a:rPr lang="en-US" sz="4000" spc="-5" dirty="0">
                <a:latin typeface="Times New Roman" panose="02020603050405020304" pitchFamily="18" charset="0"/>
                <a:ea typeface="Calibri" panose="020F0502020204030204" pitchFamily="34" charset="0"/>
                <a:cs typeface="Times New Roman" panose="02020603050405020304" pitchFamily="18" charset="0"/>
              </a:rPr>
              <a:t>hundreds</a:t>
            </a:r>
            <a:r>
              <a:rPr lang="en-US" sz="4000" spc="-20"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of</a:t>
            </a:r>
            <a:r>
              <a:rPr lang="en-US" sz="4000" spc="-20"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times</a:t>
            </a:r>
            <a:r>
              <a:rPr lang="en-US" sz="4000" spc="-20"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in</a:t>
            </a:r>
            <a:r>
              <a:rPr lang="en-US" sz="4000" spc="-20"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his</a:t>
            </a:r>
            <a:r>
              <a:rPr lang="en-US" sz="4000" spc="-20"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work.</a:t>
            </a:r>
            <a:r>
              <a:rPr lang="en-US" sz="4000" spc="235"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One</a:t>
            </a:r>
            <a:r>
              <a:rPr lang="en-US" sz="4000" spc="-20"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of</a:t>
            </a:r>
            <a:r>
              <a:rPr lang="en-US" sz="4000" spc="-25"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the</a:t>
            </a:r>
            <a:r>
              <a:rPr lang="en-US" sz="4000" spc="-25"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funniest</a:t>
            </a:r>
            <a:r>
              <a:rPr lang="en-US" sz="4000" spc="-20" dirty="0">
                <a:latin typeface="Times New Roman" panose="02020603050405020304" pitchFamily="18" charset="0"/>
                <a:ea typeface="Calibri" panose="020F0502020204030204" pitchFamily="34" charset="0"/>
                <a:cs typeface="Times New Roman" panose="02020603050405020304" pitchFamily="18" charset="0"/>
              </a:rPr>
              <a:t> </a:t>
            </a:r>
            <a:r>
              <a:rPr lang="en-US" sz="4000" spc="-5" dirty="0">
                <a:latin typeface="Times New Roman" panose="02020603050405020304" pitchFamily="18" charset="0"/>
                <a:ea typeface="Calibri" panose="020F0502020204030204" pitchFamily="34" charset="0"/>
                <a:cs typeface="Times New Roman" panose="02020603050405020304" pitchFamily="18" charset="0"/>
              </a:rPr>
              <a:t>stories,</a:t>
            </a:r>
            <a:r>
              <a:rPr lang="en-US" sz="4000" spc="-20"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which</a:t>
            </a:r>
            <a:r>
              <a:rPr lang="en-US" sz="4000" spc="-20"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appears</a:t>
            </a:r>
            <a:r>
              <a:rPr lang="en-US" sz="4000" spc="-20"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to</a:t>
            </a:r>
            <a:r>
              <a:rPr lang="en-US" sz="4000" spc="-20"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be</a:t>
            </a:r>
            <a:r>
              <a:rPr lang="en-US" sz="4000" spc="-20"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based</a:t>
            </a:r>
            <a:r>
              <a:rPr lang="en-US" sz="4000" spc="-25"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on</a:t>
            </a:r>
            <a:r>
              <a:rPr lang="en-US" sz="4000" spc="140"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fact,</a:t>
            </a:r>
            <a:r>
              <a:rPr lang="en-US" sz="4000" spc="-25"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is</a:t>
            </a:r>
            <a:r>
              <a:rPr lang="en-US" sz="4000" spc="-20" dirty="0">
                <a:latin typeface="Times New Roman" panose="02020603050405020304" pitchFamily="18" charset="0"/>
                <a:ea typeface="Calibri" panose="020F0502020204030204" pitchFamily="34" charset="0"/>
                <a:cs typeface="Times New Roman" panose="02020603050405020304" pitchFamily="18" charset="0"/>
              </a:rPr>
              <a:t> </a:t>
            </a:r>
            <a:r>
              <a:rPr lang="en-US" sz="4000" spc="-5" dirty="0">
                <a:latin typeface="Times New Roman" panose="02020603050405020304" pitchFamily="18" charset="0"/>
                <a:ea typeface="Calibri" panose="020F0502020204030204" pitchFamily="34" charset="0"/>
                <a:cs typeface="Times New Roman" panose="02020603050405020304" pitchFamily="18" charset="0"/>
              </a:rPr>
              <a:t>titled</a:t>
            </a:r>
            <a:r>
              <a:rPr lang="en-US" sz="4000" spc="-20" dirty="0">
                <a:latin typeface="Times New Roman" panose="02020603050405020304" pitchFamily="18" charset="0"/>
                <a:ea typeface="Calibri" panose="020F0502020204030204" pitchFamily="34" charset="0"/>
                <a:cs typeface="Times New Roman" panose="02020603050405020304" pitchFamily="18" charset="0"/>
              </a:rPr>
              <a:t> </a:t>
            </a:r>
            <a:r>
              <a:rPr lang="en-US" sz="4000" u="sng"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Science</a:t>
            </a:r>
            <a:r>
              <a:rPr lang="en-US" sz="4000" u="sng" spc="-25"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000" u="sng"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vs.</a:t>
            </a:r>
            <a:r>
              <a:rPr lang="en-US" sz="4000" u="sng" spc="-25"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000" u="sng"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Luck</a:t>
            </a:r>
            <a:r>
              <a:rPr lang="en-US" sz="4000" u="sng" spc="-2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written</a:t>
            </a:r>
            <a:r>
              <a:rPr lang="en-US" sz="4000" spc="-20"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about</a:t>
            </a:r>
            <a:r>
              <a:rPr lang="en-US" sz="4000" spc="-25" dirty="0">
                <a:latin typeface="Times New Roman" panose="02020603050405020304" pitchFamily="18"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1867</a:t>
            </a:r>
            <a:r>
              <a:rPr lang="en-US" dirty="0">
                <a:latin typeface="Calibri" panose="020F0502020204030204" pitchFamily="34" charset="0"/>
                <a:ea typeface="Calibri" panose="020F0502020204030204" pitchFamily="34" charset="0"/>
                <a:cs typeface="Times New Roman" panose="02020603050405020304" pitchFamily="18" charset="0"/>
              </a:rPr>
              <a:t>.</a:t>
            </a:r>
            <a:r>
              <a:rPr lang="en-US" spc="225" dirty="0">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sp>
        <p:nvSpPr>
          <p:cNvPr id="4" name="Title 3"/>
          <p:cNvSpPr>
            <a:spLocks noGrp="1"/>
          </p:cNvSpPr>
          <p:nvPr>
            <p:ph type="title"/>
          </p:nvPr>
        </p:nvSpPr>
        <p:spPr/>
        <p:txBody>
          <a:bodyPr/>
          <a:lstStyle/>
          <a:p>
            <a:pPr algn="ctr"/>
            <a:r>
              <a:rPr lang="en-US" b="1" kern="0" dirty="0">
                <a:latin typeface="Times New Roman" panose="02020603050405020304" pitchFamily="18" charset="0"/>
                <a:ea typeface="Times New Roman" panose="02020603050405020304" pitchFamily="18" charset="0"/>
                <a:cs typeface="Times New Roman" panose="02020603050405020304" pitchFamily="18" charset="0"/>
              </a:rPr>
              <a:t>Applied</a:t>
            </a:r>
            <a:r>
              <a:rPr lang="en-US" b="1" kern="0" spc="-120" dirty="0">
                <a:latin typeface="Times New Roman" panose="02020603050405020304" pitchFamily="18" charset="0"/>
                <a:ea typeface="Times New Roman" panose="02020603050405020304" pitchFamily="18" charset="0"/>
                <a:cs typeface="Times New Roman" panose="02020603050405020304" pitchFamily="18" charset="0"/>
              </a:rPr>
              <a:t> </a:t>
            </a:r>
            <a:r>
              <a:rPr lang="en-US" b="1" kern="0" dirty="0" smtClean="0">
                <a:latin typeface="Times New Roman" panose="02020603050405020304" pitchFamily="18" charset="0"/>
                <a:ea typeface="Times New Roman" panose="02020603050405020304" pitchFamily="18" charset="0"/>
                <a:cs typeface="Times New Roman" panose="02020603050405020304" pitchFamily="18" charset="0"/>
              </a:rPr>
              <a:t>Probability</a:t>
            </a:r>
            <a:endParaRPr lang="en-US" dirty="0"/>
          </a:p>
        </p:txBody>
      </p:sp>
    </p:spTree>
    <p:extLst>
      <p:ext uri="{BB962C8B-B14F-4D97-AF65-F5344CB8AC3E}">
        <p14:creationId xmlns:p14="http://schemas.microsoft.com/office/powerpoint/2010/main" val="173420264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0562" y="1262356"/>
            <a:ext cx="10911155" cy="4745915"/>
          </a:xfrm>
          <a:prstGeom prst="rect">
            <a:avLst/>
          </a:prstGeom>
        </p:spPr>
        <p:txBody>
          <a:bodyPr wrap="square">
            <a:spAutoFit/>
          </a:bodyPr>
          <a:lstStyle/>
          <a:p>
            <a:pPr marL="71120" marR="144780">
              <a:lnSpc>
                <a:spcPct val="115000"/>
              </a:lnSpc>
              <a:spcBef>
                <a:spcPts val="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time,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Kentucky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(said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Hon.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K-----);</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1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law</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very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strict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against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what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termed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"games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chance."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About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dozen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boys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were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detected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playing </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"seven</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up"</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or</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"old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sledge"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for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money,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grand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jury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found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true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bill</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against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them.</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Jim</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Sturgis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retained</a:t>
            </a:r>
            <a:r>
              <a:rPr lang="en-US" sz="3200" spc="17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defend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them</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when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case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came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up,</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course.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more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studied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over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matter,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looked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into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13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evidence,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plainer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must</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lose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case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last--there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getting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around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painful</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fact.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033101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3447" y="1846723"/>
            <a:ext cx="9842643" cy="2923877"/>
          </a:xfrm>
          <a:prstGeom prst="rect">
            <a:avLst/>
          </a:prstGeom>
        </p:spPr>
        <p:txBody>
          <a:bodyPr wrap="square">
            <a:spAutoFit/>
          </a:bodyPr>
          <a:lstStyle/>
          <a:p>
            <a:pPr marL="70485" marR="110490">
              <a:lnSpc>
                <a:spcPct val="115000"/>
              </a:lnSpc>
              <a:spcBef>
                <a:spcPts val="1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Those</a:t>
            </a:r>
            <a:r>
              <a:rPr lang="en-US" sz="3200" spc="18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boys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certainly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been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betting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money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game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chance.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Even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public</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sympathy</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roused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behalf</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14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Sturgis.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People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said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pity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see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him</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mar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his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successful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career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with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big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prominent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case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like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this,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which</a:t>
            </a:r>
            <a:r>
              <a:rPr lang="en-US" sz="3200" spc="20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must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go</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against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him.</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300650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1659" y="1132998"/>
            <a:ext cx="11106364" cy="5041380"/>
          </a:xfrm>
          <a:prstGeom prst="rect">
            <a:avLst/>
          </a:prstGeom>
        </p:spPr>
        <p:txBody>
          <a:bodyPr wrap="square">
            <a:spAutoFit/>
          </a:bodyPr>
          <a:lstStyle/>
          <a:p>
            <a:pPr marL="70485" marR="110490">
              <a:lnSpc>
                <a:spcPct val="115000"/>
              </a:lnSpc>
              <a:spcBef>
                <a:spcPts val="5"/>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But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after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several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restless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nights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inspired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idea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flashed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upon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Sturgis,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sprang</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out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delighted.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a:t>
            </a:r>
            <a:r>
              <a:rPr lang="en-US" sz="3200" spc="1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thought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saw</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his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through.</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next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day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whispered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around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little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among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his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clients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few</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friends,</a:t>
            </a:r>
            <a:r>
              <a:rPr lang="en-US" sz="3200" spc="30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when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case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came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up</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court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acknowledged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seven-up</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betting,</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his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sole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defense,</a:t>
            </a:r>
            <a:r>
              <a:rPr lang="en-US" sz="3200" spc="1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astounding</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effrontery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put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plea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old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sledge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game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chance!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There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p>
          <a:p>
            <a:r>
              <a:rPr lang="en-US" sz="3200" dirty="0">
                <a:latin typeface="Times New Roman" panose="02020603050405020304" pitchFamily="18" charset="0"/>
                <a:ea typeface="Calibri" panose="020F0502020204030204" pitchFamily="34" charset="0"/>
                <a:cs typeface="Times New Roman" panose="02020603050405020304" pitchFamily="18" charset="0"/>
              </a:rPr>
              <a:t>broadest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sort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smile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all</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over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faces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sophisticated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audience.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042292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0981" y="1462776"/>
            <a:ext cx="9780996" cy="3539430"/>
          </a:xfrm>
          <a:prstGeom prst="rect">
            <a:avLst/>
          </a:prstGeom>
        </p:spPr>
        <p:txBody>
          <a:bodyPr wrap="square">
            <a:spAutoFit/>
          </a:bodyPr>
          <a:lstStyle/>
          <a:p>
            <a:r>
              <a:rPr lang="en-US" sz="3200" dirty="0">
                <a:latin typeface="Times New Roman" panose="02020603050405020304" pitchFamily="18" charset="0"/>
                <a:ea typeface="Calibri" panose="020F0502020204030204" pitchFamily="34" charset="0"/>
                <a:cs typeface="Times New Roman" panose="02020603050405020304" pitchFamily="18" charset="0"/>
              </a:rPr>
              <a:t>But</a:t>
            </a:r>
            <a:r>
              <a:rPr lang="en-US" sz="3200" spc="10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Sturgis</a:t>
            </a:r>
            <a:r>
              <a:rPr lang="en-US" sz="3200" spc="-3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maintained</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countenance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whose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earnestness</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even</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severe.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opposite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counsel</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tried</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ridicule</a:t>
            </a:r>
            <a:r>
              <a:rPr lang="en-US" sz="3200" spc="-4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him</a:t>
            </a:r>
            <a:r>
              <a:rPr lang="en-US" sz="3200" spc="30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out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his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position,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did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not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succeed.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judge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jested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ponderous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judicial</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about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thing,</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but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did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not</a:t>
            </a:r>
            <a:r>
              <a:rPr lang="en-US" sz="3200" spc="2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move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him.</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matter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becoming</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grave.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judge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lost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little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his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patience,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said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joke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gone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far</a:t>
            </a:r>
            <a:r>
              <a:rPr lang="en-US" sz="3200" spc="16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enough.</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997269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4271" y="1024690"/>
            <a:ext cx="10510462" cy="5189113"/>
          </a:xfrm>
          <a:prstGeom prst="rect">
            <a:avLst/>
          </a:prstGeom>
        </p:spPr>
        <p:txBody>
          <a:bodyPr wrap="square">
            <a:spAutoFit/>
          </a:bodyPr>
          <a:lstStyle/>
          <a:p>
            <a:pPr marL="70485" marR="69215">
              <a:lnSpc>
                <a:spcPct val="115000"/>
              </a:lnSpc>
              <a:spcBef>
                <a:spcPts val="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Jim</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Sturgis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said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knew</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joke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matter--his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clients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could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not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punished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for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indulging</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what</a:t>
            </a:r>
            <a:r>
              <a:rPr lang="en-US" sz="3200" spc="1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some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people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chose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consider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game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chance</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until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proven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game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chance.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Judge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10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counsel</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said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would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easy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matter,</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forthwith</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called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Deacons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Job,</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Peters,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Burke,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Johnson,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1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err="1">
                <a:latin typeface="Times New Roman" panose="02020603050405020304" pitchFamily="18" charset="0"/>
                <a:ea typeface="Times New Roman" panose="02020603050405020304" pitchFamily="18" charset="0"/>
                <a:cs typeface="Times New Roman" panose="02020603050405020304" pitchFamily="18" charset="0"/>
              </a:rPr>
              <a:t>Dominies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Wirt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err="1">
                <a:latin typeface="Times New Roman" panose="02020603050405020304" pitchFamily="18" charset="0"/>
                <a:ea typeface="Times New Roman" panose="02020603050405020304" pitchFamily="18" charset="0"/>
                <a:cs typeface="Times New Roman" panose="02020603050405020304" pitchFamily="18" charset="0"/>
              </a:rPr>
              <a:t>Miggles</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testify;</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they</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unanimously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with</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strong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feeling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put</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down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legal</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quibble</a:t>
            </a:r>
            <a:r>
              <a:rPr lang="en-US" sz="3200" spc="3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Sturgis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pronouncing</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old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sledge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game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chance.</a:t>
            </a:r>
          </a:p>
        </p:txBody>
      </p:sp>
    </p:spTree>
    <p:extLst>
      <p:ext uri="{BB962C8B-B14F-4D97-AF65-F5344CB8AC3E}">
        <p14:creationId xmlns:p14="http://schemas.microsoft.com/office/powerpoint/2010/main" val="85007435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4803" y="1595768"/>
            <a:ext cx="11126913" cy="3417282"/>
          </a:xfrm>
          <a:prstGeom prst="rect">
            <a:avLst/>
          </a:prstGeom>
        </p:spPr>
        <p:txBody>
          <a:bodyPr wrap="square">
            <a:spAutoFit/>
          </a:bodyPr>
          <a:lstStyle/>
          <a:p>
            <a:pPr marL="70485" marR="0">
              <a:spcBef>
                <a:spcPts val="5"/>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"What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you</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call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now?"</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said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judge.</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70485" marR="2327275">
              <a:lnSpc>
                <a:spcPct val="114000"/>
              </a:lnSpc>
              <a:spcBef>
                <a:spcPts val="190"/>
              </a:spcBef>
              <a:spcAft>
                <a:spcPts val="0"/>
              </a:spcAft>
              <a:tabLst>
                <a:tab pos="8691563" algn="l"/>
              </a:tabLs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call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game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science!"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retorted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Sturgis;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I'll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prove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too!"</a:t>
            </a:r>
            <a:r>
              <a:rPr lang="en-US" sz="3200" spc="1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saw his</a:t>
            </a:r>
            <a:r>
              <a:rPr lang="en-US" sz="3200" spc="-25"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25" dirty="0" err="1" smtClean="0">
                <a:latin typeface="Times New Roman" panose="02020603050405020304" pitchFamily="18" charset="0"/>
                <a:ea typeface="Times New Roman" panose="02020603050405020304" pitchFamily="18" charset="0"/>
                <a:cs typeface="Times New Roman" panose="02020603050405020304" pitchFamily="18" charset="0"/>
              </a:rPr>
              <a:t>his</a:t>
            </a:r>
            <a:r>
              <a:rPr lang="en-US" sz="3200" spc="-25" dirty="0" smtClean="0">
                <a:latin typeface="Times New Roman" panose="02020603050405020304" pitchFamily="18" charset="0"/>
                <a:ea typeface="Times New Roman" panose="02020603050405020304" pitchFamily="18" charset="0"/>
                <a:cs typeface="Times New Roman" panose="02020603050405020304" pitchFamily="18" charset="0"/>
              </a:rPr>
              <a:t> l</a:t>
            </a: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ittle</a:t>
            </a:r>
            <a:r>
              <a:rPr lang="en-US" sz="3200" spc="-25"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game.</a:t>
            </a:r>
          </a:p>
          <a:p>
            <a:pPr marL="70485" marR="110490">
              <a:lnSpc>
                <a:spcPct val="114000"/>
              </a:lnSpc>
              <a:spcBef>
                <a:spcPts val="1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brought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cloud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witnesses,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produced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overwhelming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mass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testimony,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show</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old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sledge</a:t>
            </a:r>
            <a:r>
              <a:rPr lang="en-US" sz="3200" spc="3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game</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chance</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but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game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science.</a:t>
            </a:r>
          </a:p>
        </p:txBody>
      </p:sp>
    </p:spTree>
    <p:extLst>
      <p:ext uri="{BB962C8B-B14F-4D97-AF65-F5344CB8AC3E}">
        <p14:creationId xmlns:p14="http://schemas.microsoft.com/office/powerpoint/2010/main" val="237832617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7965" y="1106883"/>
            <a:ext cx="10479640" cy="5189113"/>
          </a:xfrm>
          <a:prstGeom prst="rect">
            <a:avLst/>
          </a:prstGeom>
        </p:spPr>
        <p:txBody>
          <a:bodyPr wrap="square">
            <a:spAutoFit/>
          </a:bodyPr>
          <a:lstStyle/>
          <a:p>
            <a:pPr marL="70485" marR="110490">
              <a:lnSpc>
                <a:spcPct val="115000"/>
              </a:lnSpc>
              <a:spcBef>
                <a:spcPts val="5"/>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Instead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being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simplest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case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world,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somehow</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turned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out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excessively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knotty</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1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judge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scratched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his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head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over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awhile,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said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there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coming</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determination,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because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just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as</a:t>
            </a:r>
            <a:r>
              <a:rPr lang="en-US" sz="3200" spc="1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many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men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could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brought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into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court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who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would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testify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side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could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found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testify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other.</a:t>
            </a:r>
            <a:r>
              <a:rPr lang="en-US" sz="3200" spc="26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But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said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willing</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fair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thing</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all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parties,</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would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act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upon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any</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suggestion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Sturgis</a:t>
            </a:r>
            <a:r>
              <a:rPr lang="en-US" sz="3200" spc="18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would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make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for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solution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difficulty.</a:t>
            </a:r>
          </a:p>
        </p:txBody>
      </p:sp>
    </p:spTree>
    <p:extLst>
      <p:ext uri="{BB962C8B-B14F-4D97-AF65-F5344CB8AC3E}">
        <p14:creationId xmlns:p14="http://schemas.microsoft.com/office/powerpoint/2010/main" val="380139373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2207" y="776072"/>
            <a:ext cx="10541285" cy="5730864"/>
          </a:xfrm>
          <a:prstGeom prst="rect">
            <a:avLst/>
          </a:prstGeom>
        </p:spPr>
        <p:txBody>
          <a:bodyPr wrap="square">
            <a:spAutoFit/>
          </a:bodyPr>
          <a:lstStyle/>
          <a:p>
            <a:pPr marL="70485" marR="0">
              <a:spcBef>
                <a:spcPts val="1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Mr.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Sturgis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his</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feet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second.</a:t>
            </a:r>
          </a:p>
          <a:p>
            <a:pPr marL="70485" marR="110490">
              <a:lnSpc>
                <a:spcPct val="114000"/>
              </a:lnSpc>
              <a:spcBef>
                <a:spcPts val="185"/>
              </a:spcBef>
              <a:spcAft>
                <a:spcPts val="0"/>
              </a:spcAft>
            </a:pP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"Impanel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jury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six</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each,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Luck</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versus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Science.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Give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them</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candles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couple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decks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cards.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Send</a:t>
            </a:r>
            <a:r>
              <a:rPr lang="en-US" sz="3200" spc="14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them</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jury-room,</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just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abide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by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result!"</a:t>
            </a:r>
          </a:p>
          <a:p>
            <a:pPr marL="70485" marR="93345">
              <a:lnSpc>
                <a:spcPct val="115000"/>
              </a:lnSpc>
              <a:spcBef>
                <a:spcPts val="265"/>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
            </a:r>
            <a:br>
              <a:rPr lang="en-US" sz="3200" dirty="0">
                <a:latin typeface="Times New Roman" panose="02020603050405020304" pitchFamily="18" charset="0"/>
                <a:ea typeface="Calibri" panose="020F0502020204030204" pitchFamily="34" charset="0"/>
                <a:cs typeface="Times New Roman" panose="02020603050405020304" pitchFamily="18" charset="0"/>
              </a:rPr>
            </a:b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There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a:t>
            </a:r>
            <a:r>
              <a:rPr lang="en-US" sz="3200" spc="-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disputing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fairness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proposition.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four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deacons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two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err="1">
                <a:latin typeface="Times New Roman" panose="02020603050405020304" pitchFamily="18" charset="0"/>
                <a:ea typeface="Times New Roman" panose="02020603050405020304" pitchFamily="18" charset="0"/>
                <a:cs typeface="Times New Roman" panose="02020603050405020304" pitchFamily="18" charset="0"/>
              </a:rPr>
              <a:t>dominies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were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sworn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as</a:t>
            </a:r>
            <a:r>
              <a:rPr lang="en-US" sz="3200" spc="2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"chance"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jurymen,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six</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inveterate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old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seven-up</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professors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were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chosen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represent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"science"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side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6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issue.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retired</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jury-room.</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611925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1111" y="1327803"/>
            <a:ext cx="10489913" cy="4622804"/>
          </a:xfrm>
          <a:prstGeom prst="rect">
            <a:avLst/>
          </a:prstGeom>
        </p:spPr>
        <p:txBody>
          <a:bodyPr wrap="square">
            <a:spAutoFit/>
          </a:bodyPr>
          <a:lstStyle/>
          <a:p>
            <a:pPr marL="70485" marR="78105">
              <a:lnSpc>
                <a:spcPct val="115000"/>
              </a:lnSpc>
              <a:spcBef>
                <a:spcPts val="5"/>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about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two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hours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Deacon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Peters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sent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court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borrow</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three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dollars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from</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friend.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[Sensation.]</a:t>
            </a:r>
            <a:r>
              <a:rPr lang="en-US" sz="3200" spc="-4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about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two</a:t>
            </a:r>
            <a:r>
              <a:rPr lang="en-US" sz="3200" spc="15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hours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more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err="1">
                <a:latin typeface="Times New Roman" panose="02020603050405020304" pitchFamily="18" charset="0"/>
                <a:ea typeface="Times New Roman" panose="02020603050405020304" pitchFamily="18" charset="0"/>
                <a:cs typeface="Times New Roman" panose="02020603050405020304" pitchFamily="18" charset="0"/>
              </a:rPr>
              <a:t>Dominie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Miggles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sent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into</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court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borrow</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"stake"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from</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friend.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[Sensation.]</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During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next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three</a:t>
            </a:r>
            <a:r>
              <a:rPr lang="en-US" sz="3200" spc="14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four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hours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other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err="1">
                <a:latin typeface="Times New Roman" panose="02020603050405020304" pitchFamily="18" charset="0"/>
                <a:ea typeface="Times New Roman" panose="02020603050405020304" pitchFamily="18" charset="0"/>
                <a:cs typeface="Times New Roman" panose="02020603050405020304" pitchFamily="18" charset="0"/>
              </a:rPr>
              <a:t>dominie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other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deacons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sent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into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court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for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small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loans.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still</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packed</a:t>
            </a:r>
            <a:r>
              <a:rPr lang="en-US" sz="3200" spc="19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audience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waited,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for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prodigious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occasion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Bull's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Corners,</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one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which</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every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father</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family</a:t>
            </a:r>
            <a:r>
              <a:rPr lang="en-US" sz="3200" spc="1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was</a:t>
            </a:r>
            <a:r>
              <a:rPr lang="en-US" sz="3200" spc="-6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necessarily</a:t>
            </a:r>
            <a:r>
              <a:rPr lang="en-US" sz="3200" spc="-5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interested.</a:t>
            </a:r>
          </a:p>
        </p:txBody>
      </p:sp>
    </p:spTree>
    <p:extLst>
      <p:ext uri="{BB962C8B-B14F-4D97-AF65-F5344CB8AC3E}">
        <p14:creationId xmlns:p14="http://schemas.microsoft.com/office/powerpoint/2010/main" val="3272269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3897" y="1084287"/>
            <a:ext cx="10038736" cy="4524315"/>
          </a:xfrm>
          <a:prstGeom prst="rect">
            <a:avLst/>
          </a:prstGeom>
        </p:spPr>
        <p:txBody>
          <a:bodyPr wrap="square">
            <a:spAutoFit/>
          </a:bodyPr>
          <a:lstStyle/>
          <a:p>
            <a:r>
              <a:rPr lang="en-US" sz="3200" dirty="0">
                <a:latin typeface="Calibri" panose="020F0502020204030204" pitchFamily="34" charset="0"/>
                <a:ea typeface="Calibri" panose="020F0502020204030204" pitchFamily="34" charset="0"/>
                <a:cs typeface="Times New Roman" panose="02020603050405020304" pitchFamily="18" charset="0"/>
              </a:rPr>
              <a:t>“But</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they</a:t>
            </a:r>
            <a:r>
              <a:rPr lang="en-US" sz="3200" spc="-1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are</a:t>
            </a:r>
            <a:r>
              <a:rPr lang="en-US" sz="3200" spc="-25"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too</a:t>
            </a:r>
            <a:r>
              <a:rPr lang="en-US" sz="3200" spc="-15"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voluminous.</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I</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could</a:t>
            </a:r>
            <a:r>
              <a:rPr lang="en-US" sz="3200" spc="-25"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not</a:t>
            </a:r>
            <a:r>
              <a:rPr lang="en-US" sz="3200" spc="-15"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pack</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those</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statistics</a:t>
            </a:r>
            <a:r>
              <a:rPr lang="en-US" sz="3200" spc="-25"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into</a:t>
            </a:r>
            <a:r>
              <a:rPr lang="en-US" sz="3200" spc="-15"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my</a:t>
            </a:r>
            <a:r>
              <a:rPr lang="en-US" sz="3200" spc="-15"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head,</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and</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I</a:t>
            </a:r>
            <a:r>
              <a:rPr lang="en-US" sz="3200" spc="-15"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had</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to</a:t>
            </a:r>
            <a:r>
              <a:rPr lang="en-US" sz="3200" spc="-25"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give</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it</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up.</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I</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shall</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have</a:t>
            </a:r>
            <a:r>
              <a:rPr lang="en-US" sz="3200" spc="125"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to</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just</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reduce</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all</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that</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mass</a:t>
            </a:r>
            <a:r>
              <a:rPr lang="en-US" sz="3200" spc="-15"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of</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statistics</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to</a:t>
            </a:r>
            <a:r>
              <a:rPr lang="en-US" sz="3200" spc="-15"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a</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few</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salient</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facts.</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There</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are</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too</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many</a:t>
            </a:r>
            <a:r>
              <a:rPr lang="en-US" sz="3200" spc="-15"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statistics</a:t>
            </a:r>
            <a:r>
              <a:rPr lang="en-US" sz="3200" spc="-15"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and</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figures</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for</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me.</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I</a:t>
            </a:r>
            <a:r>
              <a:rPr lang="en-US" sz="3200" spc="135"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never</a:t>
            </a:r>
            <a:r>
              <a:rPr lang="en-US" sz="3200" spc="-3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could</a:t>
            </a:r>
            <a:r>
              <a:rPr lang="en-US" sz="3200" spc="-30"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do</a:t>
            </a:r>
            <a:r>
              <a:rPr lang="en-US" sz="3200" spc="-25"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anything</a:t>
            </a:r>
            <a:r>
              <a:rPr lang="en-US" sz="3200" spc="-30"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with</a:t>
            </a:r>
            <a:r>
              <a:rPr lang="en-US" sz="3200" spc="-3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figures,</a:t>
            </a:r>
            <a:r>
              <a:rPr lang="en-US" sz="3200" spc="-25"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never</a:t>
            </a:r>
            <a:r>
              <a:rPr lang="en-US" sz="3200" spc="-3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had</a:t>
            </a:r>
            <a:r>
              <a:rPr lang="en-US" sz="3200" spc="-25"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any</a:t>
            </a:r>
            <a:r>
              <a:rPr lang="en-US" sz="3200" spc="-25"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talent</a:t>
            </a:r>
            <a:r>
              <a:rPr lang="en-US" sz="3200" spc="-3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for</a:t>
            </a:r>
            <a:r>
              <a:rPr lang="en-US" sz="3200" spc="-35"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mathematics,</a:t>
            </a:r>
            <a:r>
              <a:rPr lang="en-US" sz="3200" spc="-3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never</a:t>
            </a:r>
            <a:r>
              <a:rPr lang="en-US" sz="3200" spc="-25"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accomplished</a:t>
            </a:r>
            <a:r>
              <a:rPr lang="en-US" sz="3200" spc="-3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anything</a:t>
            </a:r>
            <a:r>
              <a:rPr lang="en-US" sz="3200" spc="-3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in</a:t>
            </a:r>
            <a:r>
              <a:rPr lang="en-US" sz="3200" spc="-25"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my</a:t>
            </a:r>
            <a:r>
              <a:rPr lang="en-US" sz="3200" spc="435"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efforts</a:t>
            </a:r>
            <a:r>
              <a:rPr lang="en-US" sz="3200" spc="-25"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at</a:t>
            </a:r>
            <a:r>
              <a:rPr lang="en-US" sz="3200" spc="-25"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that</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rugged</a:t>
            </a:r>
            <a:r>
              <a:rPr lang="en-US" sz="3200" spc="-25"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study,</a:t>
            </a:r>
            <a:r>
              <a:rPr lang="en-US" sz="3200" spc="-3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and</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to-day</a:t>
            </a:r>
            <a:r>
              <a:rPr lang="en-US" sz="3200" spc="-25"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the</a:t>
            </a:r>
            <a:r>
              <a:rPr lang="en-US" sz="3200" spc="-30"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only</a:t>
            </a:r>
            <a:r>
              <a:rPr lang="en-US" sz="3200" spc="-10"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mathematics</a:t>
            </a:r>
            <a:r>
              <a:rPr lang="en-US" sz="3200" spc="-25"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I</a:t>
            </a:r>
            <a:r>
              <a:rPr lang="en-US" sz="3200" spc="-4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know</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is</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multiplication,</a:t>
            </a:r>
            <a:r>
              <a:rPr lang="en-US" sz="3200" spc="-25"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and</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the</a:t>
            </a:r>
            <a:r>
              <a:rPr lang="en-US" sz="3200" spc="-25"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minute</a:t>
            </a:r>
            <a:r>
              <a:rPr lang="en-US" sz="3200" spc="-25"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I</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get</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away</a:t>
            </a:r>
            <a:r>
              <a:rPr lang="en-US" sz="3200" spc="415"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up</a:t>
            </a:r>
            <a:r>
              <a:rPr lang="en-US" sz="3200" spc="-25"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in</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that,</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as</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soon</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as</a:t>
            </a:r>
            <a:r>
              <a:rPr lang="en-US" sz="3200" spc="-25"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I</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reach</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nine</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spc="-5" dirty="0">
                <a:latin typeface="Calibri" panose="020F0502020204030204" pitchFamily="34" charset="0"/>
                <a:ea typeface="Calibri" panose="020F0502020204030204" pitchFamily="34" charset="0"/>
                <a:cs typeface="Times New Roman" panose="02020603050405020304" pitchFamily="18" charset="0"/>
              </a:rPr>
              <a:t>times</a:t>
            </a:r>
            <a:r>
              <a:rPr lang="en-US" sz="3200" spc="-20"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seven—“ </a:t>
            </a:r>
            <a:endParaRPr lang="en-US" sz="3200" dirty="0"/>
          </a:p>
        </p:txBody>
      </p:sp>
    </p:spTree>
    <p:extLst>
      <p:ext uri="{BB962C8B-B14F-4D97-AF65-F5344CB8AC3E}">
        <p14:creationId xmlns:p14="http://schemas.microsoft.com/office/powerpoint/2010/main" val="58670901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34291" y="1768714"/>
            <a:ext cx="7185061" cy="2337819"/>
          </a:xfrm>
          <a:prstGeom prst="rect">
            <a:avLst/>
          </a:prstGeom>
        </p:spPr>
        <p:txBody>
          <a:bodyPr wrap="square">
            <a:spAutoFit/>
          </a:bodyPr>
          <a:lstStyle/>
          <a:p>
            <a:pPr marL="70485" marR="93345">
              <a:lnSpc>
                <a:spcPct val="114000"/>
              </a:lnSpc>
              <a:spcBef>
                <a:spcPts val="1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rest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story</a:t>
            </a:r>
            <a:r>
              <a:rPr lang="en-US" sz="3200"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be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told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briefly.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About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daylight</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jury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came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Deacon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Job,</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foreman,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read</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21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following</a:t>
            </a: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 VERDICT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549478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7842" y="1544970"/>
            <a:ext cx="8643991" cy="3539430"/>
          </a:xfrm>
          <a:prstGeom prst="rect">
            <a:avLst/>
          </a:prstGeom>
        </p:spPr>
        <p:txBody>
          <a:bodyPr wrap="square">
            <a:spAutoFit/>
          </a:bodyPr>
          <a:lstStyle/>
          <a:p>
            <a:r>
              <a:rPr lang="en-US" sz="3200" dirty="0" smtClean="0">
                <a:latin typeface="Times New Roman" panose="02020603050405020304" pitchFamily="18" charset="0"/>
                <a:ea typeface="Calibri" panose="020F0502020204030204" pitchFamily="34" charset="0"/>
                <a:cs typeface="Times New Roman" panose="02020603050405020304" pitchFamily="18" charset="0"/>
              </a:rPr>
              <a:t>We</a:t>
            </a:r>
            <a:r>
              <a:rPr lang="en-US" sz="3200" dirty="0">
                <a:latin typeface="Times New Roman" panose="02020603050405020304" pitchFamily="18" charset="0"/>
                <a:ea typeface="Calibri" panose="020F0502020204030204" pitchFamily="34" charset="0"/>
                <a:cs typeface="Times New Roman" panose="02020603050405020304" pitchFamily="18" charset="0"/>
              </a:rPr>
              <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jury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case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Commonwealth</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Kentucky</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vs.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John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Wheeler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al.,</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have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carefully</a:t>
            </a:r>
            <a:r>
              <a:rPr lang="en-US" sz="3200" spc="13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considered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points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case,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tested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merits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3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several</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theories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advanced,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do</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hereby</a:t>
            </a:r>
            <a:r>
              <a:rPr lang="en-US" sz="3200" spc="1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unanimously</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decide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game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commonly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known</a:t>
            </a:r>
            <a:r>
              <a:rPr lang="en-US" sz="3200" spc="-3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old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sledge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or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seven-up</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eminently</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game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science</a:t>
            </a:r>
            <a:r>
              <a:rPr lang="en-US" sz="3200" spc="33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not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chance.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092771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1932" y="1355099"/>
            <a:ext cx="10623479" cy="3539430"/>
          </a:xfrm>
          <a:prstGeom prst="rect">
            <a:avLst/>
          </a:prstGeom>
        </p:spPr>
        <p:txBody>
          <a:bodyPr wrap="square">
            <a:spAutoFit/>
          </a:bodyPr>
          <a:lstStyle/>
          <a:p>
            <a:r>
              <a:rPr lang="en-US" sz="3200" dirty="0">
                <a:latin typeface="Times New Roman" panose="02020603050405020304" pitchFamily="18" charset="0"/>
                <a:ea typeface="Calibri" panose="020F0502020204030204" pitchFamily="34" charset="0"/>
                <a:cs typeface="Times New Roman" panose="02020603050405020304" pitchFamily="18" charset="0"/>
              </a:rPr>
              <a:t>In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demonstration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whereof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hereby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herein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stated,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iterated,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reiterated,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set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forth,</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19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made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manifest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during</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entire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night,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"chance"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men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never</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won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game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turned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jack,</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although</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both</a:t>
            </a:r>
            <a:r>
              <a:rPr lang="en-US" sz="3200" spc="1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feats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were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common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frequent</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opposition;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furthermore,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support</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this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our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verdict,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call</a:t>
            </a:r>
            <a:r>
              <a:rPr lang="en-US" sz="3200" spc="35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attention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significant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fact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"chance"</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men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are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all</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busted,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"science"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men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have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got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money.</a:t>
            </a:r>
            <a:r>
              <a:rPr lang="en-US" sz="3200" spc="150" dirty="0">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22792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9334" y="974956"/>
            <a:ext cx="9811821" cy="5509200"/>
          </a:xfrm>
          <a:prstGeom prst="rect">
            <a:avLst/>
          </a:prstGeom>
        </p:spPr>
        <p:txBody>
          <a:bodyPr wrap="square">
            <a:spAutoFit/>
          </a:bodyPr>
          <a:lstStyle/>
          <a:p>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deliberate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opinion</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this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jury,</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"chance"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theory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concerning</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seven-up</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pernicious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doctrine,</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6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calculated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inflict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untold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suffering</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pecuniary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loss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upon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any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community</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takes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stock</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it.</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3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way</a:t>
            </a:r>
            <a:r>
              <a:rPr lang="en-US" sz="3200" spc="-1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seven-up</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came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set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apart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particularized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in</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statute-books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Kentucky</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being</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game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not</a:t>
            </a:r>
            <a:r>
              <a:rPr lang="en-US" sz="3200" spc="16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chance</a:t>
            </a:r>
            <a:r>
              <a:rPr lang="en-US" sz="3200" spc="-3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but</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science,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therefore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not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punishable</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under</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law,"</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endParaRPr lang="en-US" sz="3200" dirty="0" smtClean="0">
              <a:latin typeface="Calibri" panose="020F0502020204030204" pitchFamily="34" charset="0"/>
              <a:ea typeface="Calibri" panose="020F0502020204030204" pitchFamily="34" charset="0"/>
              <a:cs typeface="Times New Roman" panose="02020603050405020304" pitchFamily="18" charset="0"/>
            </a:endParaRPr>
          </a:p>
          <a:p>
            <a:r>
              <a:rPr lang="en-US" sz="3200" dirty="0" smtClean="0">
                <a:latin typeface="Times New Roman" panose="02020603050405020304" pitchFamily="18" charset="0"/>
                <a:ea typeface="Calibri" panose="020F0502020204030204" pitchFamily="34" charset="0"/>
                <a:cs typeface="Times New Roman" panose="02020603050405020304" pitchFamily="18" charset="0"/>
              </a:rPr>
              <a:t>That</a:t>
            </a:r>
            <a:r>
              <a:rPr lang="en-US" sz="3200" spc="-25"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verdict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is</a:t>
            </a:r>
            <a:r>
              <a:rPr lang="en-US" sz="3200" spc="-2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of</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record,</a:t>
            </a:r>
            <a:r>
              <a:rPr lang="en-US" sz="3200" spc="10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and</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holds</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good</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to</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this</a:t>
            </a:r>
            <a:r>
              <a:rPr lang="en-US" sz="3200" spc="-30"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day."</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spc="-5" dirty="0">
                <a:latin typeface="Times New Roman" panose="02020603050405020304" pitchFamily="18" charset="0"/>
                <a:ea typeface="Calibri" panose="020F0502020204030204" pitchFamily="34" charset="0"/>
                <a:cs typeface="Times New Roman" panose="02020603050405020304" pitchFamily="18" charset="0"/>
              </a:rPr>
              <a:t>Twain,</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Mark;</a:t>
            </a:r>
            <a:r>
              <a:rPr lang="en-US" sz="3200" spc="-25" dirty="0">
                <a:latin typeface="Times New Roman" panose="02020603050405020304" pitchFamily="18" charset="0"/>
                <a:ea typeface="Calibri" panose="020F0502020204030204" pitchFamily="34" charset="0"/>
                <a:cs typeface="Times New Roman" panose="02020603050405020304" pitchFamily="18" charset="0"/>
              </a:rPr>
              <a:t> </a:t>
            </a:r>
            <a:r>
              <a:rPr lang="en-US" sz="3200" u="sng" dirty="0" smtClean="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The</a:t>
            </a:r>
            <a:r>
              <a:rPr lang="en-US" sz="3200" u="sng" spc="-30" dirty="0" smtClean="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3200" u="sng" spc="-5"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Complete</a:t>
            </a:r>
            <a:r>
              <a:rPr lang="en-US" sz="3200" u="sng" spc="-25"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Mark</a:t>
            </a:r>
            <a:r>
              <a:rPr lang="en-US" sz="3200" u="sng" spc="-30"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r>
              <a:rPr lang="en-US" sz="3200" u="sng" dirty="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Twain</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u="sng" dirty="0" smtClean="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Collection</a:t>
            </a:r>
            <a:r>
              <a:rPr lang="en-US" sz="3200" u="sng" spc="-40" dirty="0" smtClean="0">
                <a:uFill>
                  <a:solidFill>
                    <a:srgbClr val="000000"/>
                  </a:solidFill>
                </a:uFill>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58637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462455" y="857907"/>
            <a:ext cx="10515600" cy="5879224"/>
          </a:xfrm>
        </p:spPr>
        <p:txBody>
          <a:bodyPr>
            <a:normAutofit/>
          </a:bodyPr>
          <a:lstStyle/>
          <a:p>
            <a:pPr marL="0" indent="0">
              <a:buNone/>
            </a:pPr>
            <a:r>
              <a:rPr lang="en-US" sz="3200" dirty="0" smtClean="0">
                <a:latin typeface="Times New Roman" panose="02020603050405020304" pitchFamily="18" charset="0"/>
                <a:cs typeface="Times New Roman" panose="02020603050405020304" pitchFamily="18" charset="0"/>
              </a:rPr>
              <a:t>I hope you have enjoyed and been  enlightened by hearing about the topics of research methods and statistics Mark Twain provided.</a:t>
            </a:r>
          </a:p>
          <a:p>
            <a:pPr marL="0" indent="0">
              <a:buNone/>
            </a:pPr>
            <a:r>
              <a:rPr lang="en-US" sz="3200" dirty="0" smtClean="0">
                <a:latin typeface="Times New Roman" panose="02020603050405020304" pitchFamily="18" charset="0"/>
                <a:cs typeface="Times New Roman" panose="02020603050405020304" pitchFamily="18" charset="0"/>
              </a:rPr>
              <a:t>These were used to help create a less stressful classroom atmosphere  in these introductory classes with a wide variety of student mathematics ability  and  grossly variable attitudes about taking this course.</a:t>
            </a:r>
          </a:p>
          <a:p>
            <a:pPr marL="0" indent="0">
              <a:buNone/>
            </a:pPr>
            <a:r>
              <a:rPr lang="en-US" sz="3200" dirty="0" smtClean="0">
                <a:latin typeface="Times New Roman" panose="02020603050405020304" pitchFamily="18" charset="0"/>
                <a:cs typeface="Times New Roman" panose="02020603050405020304" pitchFamily="18" charset="0"/>
              </a:rPr>
              <a:t>On more than one occasion, I would have a comment on the course evaluation such as: “ I may not have learned as much as I would have liked from this course, but I have a greater appreciation of Mark Twain.”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825499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0" y="0"/>
            <a:ext cx="9144000" cy="6858000"/>
          </a:xfrm>
          <a:prstGeom prst="rect">
            <a:avLst/>
          </a:prstGeom>
        </p:spPr>
      </p:pic>
    </p:spTree>
    <p:extLst>
      <p:ext uri="{BB962C8B-B14F-4D97-AF65-F5344CB8AC3E}">
        <p14:creationId xmlns:p14="http://schemas.microsoft.com/office/powerpoint/2010/main" val="13472483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35509" y="1669929"/>
            <a:ext cx="9075174" cy="3416320"/>
          </a:xfrm>
          <a:prstGeom prst="rect">
            <a:avLst/>
          </a:prstGeom>
        </p:spPr>
        <p:txBody>
          <a:bodyPr wrap="square">
            <a:spAutoFit/>
          </a:bodyPr>
          <a:lstStyle/>
          <a:p>
            <a:pPr>
              <a:spcBef>
                <a:spcPts val="25"/>
              </a:spcBef>
            </a:pP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1120" marR="139700">
              <a:spcBef>
                <a:spcPts val="0"/>
              </a:spcBef>
              <a:spcAft>
                <a:spcPts val="0"/>
              </a:spcAft>
              <a:tabLst>
                <a:tab pos="4324350" algn="l"/>
              </a:tabLs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man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can’t</a:t>
            </a:r>
            <a:r>
              <a:rPr lang="en-US" sz="3200"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prove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anything</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without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statistics;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no</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man</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can….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why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statistics</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are</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more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precious</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useful</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than</a:t>
            </a:r>
            <a:r>
              <a:rPr lang="en-US" sz="3200" spc="1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any</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other</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one</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thing</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world,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except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whisky</a:t>
            </a:r>
            <a:r>
              <a:rPr lang="en-US" sz="3200" spc="-2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spc="-25"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71120" marR="139700">
              <a:spcBef>
                <a:spcPts val="0"/>
              </a:spcBef>
              <a:spcAft>
                <a:spcPts val="0"/>
              </a:spcAft>
              <a:tabLst>
                <a:tab pos="4324350" algn="l"/>
              </a:tabLst>
            </a:pPr>
            <a:r>
              <a:rPr lang="en-US" sz="32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a:t>
            </a:r>
            <a:r>
              <a:rPr lang="en-US" sz="3200" spc="-25"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mean</a:t>
            </a:r>
            <a:r>
              <a:rPr lang="en-US" sz="3200" spc="-25"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spc="-5"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hymnbooks.</a:t>
            </a:r>
            <a:r>
              <a:rPr lang="en-US" sz="3200" spc="-5"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spc="-5"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71120" marR="139700">
              <a:spcBef>
                <a:spcPts val="0"/>
              </a:spcBef>
              <a:spcAft>
                <a:spcPts val="0"/>
              </a:spcAft>
              <a:tabLst>
                <a:tab pos="4324350" algn="l"/>
              </a:tabLst>
            </a:pP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Speech</a:t>
            </a:r>
            <a:r>
              <a:rPr lang="en-US" sz="3200" spc="-3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in</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Hartford,</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Oct.</a:t>
            </a:r>
            <a:r>
              <a:rPr lang="en-US" sz="3200" spc="-3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26,</a:t>
            </a:r>
            <a:r>
              <a:rPr lang="en-US" sz="3200"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1880</a:t>
            </a:r>
          </a:p>
        </p:txBody>
      </p:sp>
    </p:spTree>
    <p:extLst>
      <p:ext uri="{BB962C8B-B14F-4D97-AF65-F5344CB8AC3E}">
        <p14:creationId xmlns:p14="http://schemas.microsoft.com/office/powerpoint/2010/main" val="579320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1435</TotalTime>
  <Words>7257</Words>
  <Application>Microsoft Office PowerPoint</Application>
  <PresentationFormat>Widescreen</PresentationFormat>
  <Paragraphs>133</Paragraphs>
  <Slides>85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85</vt:i4>
      </vt:variant>
    </vt:vector>
  </HeadingPairs>
  <TitlesOfParts>
    <vt:vector size="90" baseType="lpstr">
      <vt:lpstr>Arial</vt:lpstr>
      <vt:lpstr>Calibri</vt:lpstr>
      <vt:lpstr>Calibri Light</vt:lpstr>
      <vt:lpstr>Times New Roman</vt:lpstr>
      <vt:lpstr>Office Theme</vt:lpstr>
      <vt:lpstr>Mark Twain Author and Statistician 2018 eCOTS Regional Conference Eastern Kentucky University May 25, 2018 </vt:lpstr>
      <vt:lpstr>Using Twain’s Works to Introduce Statistics</vt:lpstr>
      <vt:lpstr>PowerPoint Presentation</vt:lpstr>
      <vt:lpstr>“Lies, damned lies, and statistics”</vt:lpstr>
      <vt:lpstr>On the Fourth of July</vt:lpstr>
      <vt:lpstr>Also on the Fourth of July</vt:lpstr>
      <vt:lpstr>Facts and Statistics</vt:lpstr>
      <vt:lpstr>PowerPoint Presentation</vt:lpstr>
      <vt:lpstr>PowerPoint Presentation</vt:lpstr>
      <vt:lpstr>Distribution Theory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Inference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Estimation</vt:lpstr>
      <vt:lpstr>Correlation and Regression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Descriptive statistics (mean and variance)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Applied Probability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NEWuser NewUser</dc:creator>
  <cp:lastModifiedBy>NEWuser NewUser</cp:lastModifiedBy>
  <cp:revision>43</cp:revision>
  <dcterms:created xsi:type="dcterms:W3CDTF">2018-05-17T15:44:11Z</dcterms:created>
  <dcterms:modified xsi:type="dcterms:W3CDTF">2018-05-23T16:06:17Z</dcterms:modified>
</cp:coreProperties>
</file>